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3"/>
    <p:sldMasterId id="21474837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Roboto Thin"/>
      <p:regular r:id="rId81"/>
      <p:bold r:id="rId82"/>
      <p:italic r:id="rId83"/>
      <p:boldItalic r:id="rId84"/>
    </p:embeddedFont>
    <p:embeddedFont>
      <p:font typeface="Architects Daughter"/>
      <p:regular r:id="rId85"/>
    </p:embeddedFont>
    <p:embeddedFont>
      <p:font typeface="Roboto Medium"/>
      <p:regular r:id="rId86"/>
      <p:bold r:id="rId87"/>
      <p:italic r:id="rId88"/>
      <p:boldItalic r:id="rId89"/>
    </p:embeddedFont>
    <p:embeddedFont>
      <p:font typeface="Roboto"/>
      <p:regular r:id="rId90"/>
      <p:bold r:id="rId91"/>
      <p:italic r:id="rId92"/>
      <p:boldItalic r:id="rId93"/>
    </p:embeddedFont>
    <p:embeddedFont>
      <p:font typeface="Inconsolata"/>
      <p:regular r:id="rId94"/>
      <p:bold r:id="rId95"/>
    </p:embeddedFont>
    <p:embeddedFont>
      <p:font typeface="Roboto Light"/>
      <p:regular r:id="rId96"/>
      <p:bold r:id="rId97"/>
      <p:italic r:id="rId98"/>
      <p:boldItalic r:id="rId99"/>
    </p:embeddedFont>
    <p:embeddedFont>
      <p:font typeface="Roboto Mono"/>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Mono-boldItalic.fntdata"/><Relationship Id="rId102" Type="http://schemas.openxmlformats.org/officeDocument/2006/relationships/font" Target="fonts/RobotoMono-italic.fntdata"/><Relationship Id="rId101" Type="http://schemas.openxmlformats.org/officeDocument/2006/relationships/font" Target="fonts/RobotoMono-bold.fntdata"/><Relationship Id="rId100" Type="http://schemas.openxmlformats.org/officeDocument/2006/relationships/font" Target="fonts/RobotoMono-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Inconsolata-bold.fntdata"/><Relationship Id="rId94" Type="http://schemas.openxmlformats.org/officeDocument/2006/relationships/font" Target="fonts/Inconsolata-regular.fntdata"/><Relationship Id="rId97" Type="http://schemas.openxmlformats.org/officeDocument/2006/relationships/font" Target="fonts/RobotoLight-bold.fntdata"/><Relationship Id="rId96" Type="http://schemas.openxmlformats.org/officeDocument/2006/relationships/font" Target="fonts/RobotoLight-regular.fntdata"/><Relationship Id="rId11" Type="http://schemas.openxmlformats.org/officeDocument/2006/relationships/slide" Target="slides/slide6.xml"/><Relationship Id="rId99" Type="http://schemas.openxmlformats.org/officeDocument/2006/relationships/font" Target="fonts/RobotoLight-boldItalic.fntdata"/><Relationship Id="rId10" Type="http://schemas.openxmlformats.org/officeDocument/2006/relationships/slide" Target="slides/slide5.xml"/><Relationship Id="rId98" Type="http://schemas.openxmlformats.org/officeDocument/2006/relationships/font" Target="fonts/RobotoLight-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Thin-boldItalic.fntdata"/><Relationship Id="rId83" Type="http://schemas.openxmlformats.org/officeDocument/2006/relationships/font" Target="fonts/RobotoThin-italic.fntdata"/><Relationship Id="rId86" Type="http://schemas.openxmlformats.org/officeDocument/2006/relationships/font" Target="fonts/RobotoMedium-regular.fntdata"/><Relationship Id="rId85" Type="http://schemas.openxmlformats.org/officeDocument/2006/relationships/font" Target="fonts/ArchitectsDaughter-regular.fntdata"/><Relationship Id="rId88" Type="http://schemas.openxmlformats.org/officeDocument/2006/relationships/font" Target="fonts/RobotoMedium-italic.fntdata"/><Relationship Id="rId87" Type="http://schemas.openxmlformats.org/officeDocument/2006/relationships/font" Target="fonts/RobotoMedium-bold.fntdata"/><Relationship Id="rId89" Type="http://schemas.openxmlformats.org/officeDocument/2006/relationships/font" Target="fonts/RobotoMedium-boldItalic.fntdata"/><Relationship Id="rId80" Type="http://schemas.openxmlformats.org/officeDocument/2006/relationships/slide" Target="slides/slide75.xml"/><Relationship Id="rId82" Type="http://schemas.openxmlformats.org/officeDocument/2006/relationships/font" Target="fonts/RobotoThin-bold.fntdata"/><Relationship Id="rId81" Type="http://schemas.openxmlformats.org/officeDocument/2006/relationships/font" Target="fonts/RobotoThi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3807371-Q-and-A"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6204111-AWS-re-invent-2018"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comediant"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6169750-puzzle"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5018207-Security"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2789076-Tour-Page-Animation-2"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3" name="Shape 2113"/>
        <p:cNvGrpSpPr/>
        <p:nvPr/>
      </p:nvGrpSpPr>
      <p:grpSpPr>
        <a:xfrm>
          <a:off x="0" y="0"/>
          <a:ext cx="0" cy="0"/>
          <a:chOff x="0" y="0"/>
          <a:chExt cx="0" cy="0"/>
        </a:xfrm>
      </p:grpSpPr>
      <p:sp>
        <p:nvSpPr>
          <p:cNvPr id="2114" name="Google Shape;2114;g6c1a1e6c7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6c1a1e6c7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4" name="Shape 2124"/>
        <p:cNvGrpSpPr/>
        <p:nvPr/>
      </p:nvGrpSpPr>
      <p:grpSpPr>
        <a:xfrm>
          <a:off x="0" y="0"/>
          <a:ext cx="0" cy="0"/>
          <a:chOff x="0" y="0"/>
          <a:chExt cx="0" cy="0"/>
        </a:xfrm>
      </p:grpSpPr>
      <p:sp>
        <p:nvSpPr>
          <p:cNvPr id="2125" name="Google Shape;2125;g56e4c05a3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56e4c05a3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2" name="Shape 2152"/>
        <p:cNvGrpSpPr/>
        <p:nvPr/>
      </p:nvGrpSpPr>
      <p:grpSpPr>
        <a:xfrm>
          <a:off x="0" y="0"/>
          <a:ext cx="0" cy="0"/>
          <a:chOff x="0" y="0"/>
          <a:chExt cx="0" cy="0"/>
        </a:xfrm>
      </p:grpSpPr>
      <p:sp>
        <p:nvSpPr>
          <p:cNvPr id="2153" name="Google Shape;2153;g6c35d78f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6c35d78f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Morgan Thomas</a:t>
            </a:r>
            <a:endParaRPr i="1" sz="100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3" name="Shape 2163"/>
        <p:cNvGrpSpPr/>
        <p:nvPr/>
      </p:nvGrpSpPr>
      <p:grpSpPr>
        <a:xfrm>
          <a:off x="0" y="0"/>
          <a:ext cx="0" cy="0"/>
          <a:chOff x="0" y="0"/>
          <a:chExt cx="0" cy="0"/>
        </a:xfrm>
      </p:grpSpPr>
      <p:sp>
        <p:nvSpPr>
          <p:cNvPr id="2164" name="Google Shape;2164;g56fe052362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56fe052362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sources: shutterstock_1031110966 (security); shutterstock_79207660 (business)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6" name="Shape 2176"/>
        <p:cNvGrpSpPr/>
        <p:nvPr/>
      </p:nvGrpSpPr>
      <p:grpSpPr>
        <a:xfrm>
          <a:off x="0" y="0"/>
          <a:ext cx="0" cy="0"/>
          <a:chOff x="0" y="0"/>
          <a:chExt cx="0" cy="0"/>
        </a:xfrm>
      </p:grpSpPr>
      <p:sp>
        <p:nvSpPr>
          <p:cNvPr id="2177" name="Google Shape;2177;g56fe052362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56fe052362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shutterstock_1505649707</a:t>
            </a:r>
            <a:endParaRPr i="1" sz="1000">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2" name="Shape 2192"/>
        <p:cNvGrpSpPr/>
        <p:nvPr/>
      </p:nvGrpSpPr>
      <p:grpSpPr>
        <a:xfrm>
          <a:off x="0" y="0"/>
          <a:ext cx="0" cy="0"/>
          <a:chOff x="0" y="0"/>
          <a:chExt cx="0" cy="0"/>
        </a:xfrm>
      </p:grpSpPr>
      <p:sp>
        <p:nvSpPr>
          <p:cNvPr id="2193" name="Google Shape;2193;g56fe052362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56fe052362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9" name="Shape 2209"/>
        <p:cNvGrpSpPr/>
        <p:nvPr/>
      </p:nvGrpSpPr>
      <p:grpSpPr>
        <a:xfrm>
          <a:off x="0" y="0"/>
          <a:ext cx="0" cy="0"/>
          <a:chOff x="0" y="0"/>
          <a:chExt cx="0" cy="0"/>
        </a:xfrm>
      </p:grpSpPr>
      <p:sp>
        <p:nvSpPr>
          <p:cNvPr id="2210" name="Google Shape;2210;g6c206d59f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6c206d59f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Joseph Allen Kohlhas</a:t>
            </a:r>
            <a:endParaRPr i="1" sz="1000">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7" name="Shape 2217"/>
        <p:cNvGrpSpPr/>
        <p:nvPr/>
      </p:nvGrpSpPr>
      <p:grpSpPr>
        <a:xfrm>
          <a:off x="0" y="0"/>
          <a:ext cx="0" cy="0"/>
          <a:chOff x="0" y="0"/>
          <a:chExt cx="0" cy="0"/>
        </a:xfrm>
      </p:grpSpPr>
      <p:sp>
        <p:nvSpPr>
          <p:cNvPr id="2218" name="Google Shape;2218;g56fe052362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56fe052362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shutterstock_751015789</a:t>
            </a:r>
            <a:endParaRPr i="1" sz="1000">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Google Shape;2235;g56fe052362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56fe052362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8" name="Shape 2248"/>
        <p:cNvGrpSpPr/>
        <p:nvPr/>
      </p:nvGrpSpPr>
      <p:grpSpPr>
        <a:xfrm>
          <a:off x="0" y="0"/>
          <a:ext cx="0" cy="0"/>
          <a:chOff x="0" y="0"/>
          <a:chExt cx="0" cy="0"/>
        </a:xfrm>
      </p:grpSpPr>
      <p:sp>
        <p:nvSpPr>
          <p:cNvPr id="2249" name="Google Shape;2249;g56fe052362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56fe052362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9" name="Shape 2029"/>
        <p:cNvGrpSpPr/>
        <p:nvPr/>
      </p:nvGrpSpPr>
      <p:grpSpPr>
        <a:xfrm>
          <a:off x="0" y="0"/>
          <a:ext cx="0" cy="0"/>
          <a:chOff x="0" y="0"/>
          <a:chExt cx="0" cy="0"/>
        </a:xfrm>
      </p:grpSpPr>
      <p:sp>
        <p:nvSpPr>
          <p:cNvPr id="2030" name="Google Shape;2030;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1" name="Shape 2261"/>
        <p:cNvGrpSpPr/>
        <p:nvPr/>
      </p:nvGrpSpPr>
      <p:grpSpPr>
        <a:xfrm>
          <a:off x="0" y="0"/>
          <a:ext cx="0" cy="0"/>
          <a:chOff x="0" y="0"/>
          <a:chExt cx="0" cy="0"/>
        </a:xfrm>
      </p:grpSpPr>
      <p:sp>
        <p:nvSpPr>
          <p:cNvPr id="2262" name="Google Shape;2262;g6c47af075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6c47af075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shutterstock_741647569</a:t>
            </a:r>
            <a:endParaRPr i="1" sz="10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9" name="Shape 2269"/>
        <p:cNvGrpSpPr/>
        <p:nvPr/>
      </p:nvGrpSpPr>
      <p:grpSpPr>
        <a:xfrm>
          <a:off x="0" y="0"/>
          <a:ext cx="0" cy="0"/>
          <a:chOff x="0" y="0"/>
          <a:chExt cx="0" cy="0"/>
        </a:xfrm>
      </p:grpSpPr>
      <p:sp>
        <p:nvSpPr>
          <p:cNvPr id="2270" name="Google Shape;2270;g4d29846fc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4d29846fc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6" name="Shape 2276"/>
        <p:cNvGrpSpPr/>
        <p:nvPr/>
      </p:nvGrpSpPr>
      <p:grpSpPr>
        <a:xfrm>
          <a:off x="0" y="0"/>
          <a:ext cx="0" cy="0"/>
          <a:chOff x="0" y="0"/>
          <a:chExt cx="0" cy="0"/>
        </a:xfrm>
      </p:grpSpPr>
      <p:sp>
        <p:nvSpPr>
          <p:cNvPr id="2277" name="Google Shape;2277;g4d29846fc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4d29846fc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2" name="Shape 2282"/>
        <p:cNvGrpSpPr/>
        <p:nvPr/>
      </p:nvGrpSpPr>
      <p:grpSpPr>
        <a:xfrm>
          <a:off x="0" y="0"/>
          <a:ext cx="0" cy="0"/>
          <a:chOff x="0" y="0"/>
          <a:chExt cx="0" cy="0"/>
        </a:xfrm>
      </p:grpSpPr>
      <p:sp>
        <p:nvSpPr>
          <p:cNvPr id="2283" name="Google Shape;2283;g56fe052362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56fe052362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0" name="Shape 2290"/>
        <p:cNvGrpSpPr/>
        <p:nvPr/>
      </p:nvGrpSpPr>
      <p:grpSpPr>
        <a:xfrm>
          <a:off x="0" y="0"/>
          <a:ext cx="0" cy="0"/>
          <a:chOff x="0" y="0"/>
          <a:chExt cx="0" cy="0"/>
        </a:xfrm>
      </p:grpSpPr>
      <p:sp>
        <p:nvSpPr>
          <p:cNvPr id="2291" name="Google Shape;2291;g6c35d78fd6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6c35d78fd6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Google Shape;2300;g6c35d78fd6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6c35d78fd6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9" name="Shape 2309"/>
        <p:cNvGrpSpPr/>
        <p:nvPr/>
      </p:nvGrpSpPr>
      <p:grpSpPr>
        <a:xfrm>
          <a:off x="0" y="0"/>
          <a:ext cx="0" cy="0"/>
          <a:chOff x="0" y="0"/>
          <a:chExt cx="0" cy="0"/>
        </a:xfrm>
      </p:grpSpPr>
      <p:sp>
        <p:nvSpPr>
          <p:cNvPr id="2310" name="Google Shape;2310;g6c35d78fd6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6c35d78fd6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0" name="Shape 2320"/>
        <p:cNvGrpSpPr/>
        <p:nvPr/>
      </p:nvGrpSpPr>
      <p:grpSpPr>
        <a:xfrm>
          <a:off x="0" y="0"/>
          <a:ext cx="0" cy="0"/>
          <a:chOff x="0" y="0"/>
          <a:chExt cx="0" cy="0"/>
        </a:xfrm>
      </p:grpSpPr>
      <p:sp>
        <p:nvSpPr>
          <p:cNvPr id="2321" name="Google Shape;2321;g56e4c05a3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56e4c05a3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7" name="Shape 2327"/>
        <p:cNvGrpSpPr/>
        <p:nvPr/>
      </p:nvGrpSpPr>
      <p:grpSpPr>
        <a:xfrm>
          <a:off x="0" y="0"/>
          <a:ext cx="0" cy="0"/>
          <a:chOff x="0" y="0"/>
          <a:chExt cx="0" cy="0"/>
        </a:xfrm>
      </p:grpSpPr>
      <p:sp>
        <p:nvSpPr>
          <p:cNvPr id="2328" name="Google Shape;2328;g56fe052362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56fe052362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solidFill>
                  <a:srgbClr val="3A8BBB"/>
                </a:solidFill>
                <a:highlight>
                  <a:srgbClr val="F4F4F4"/>
                </a:highlight>
                <a:uFill>
                  <a:noFill/>
                </a:uFill>
                <a:latin typeface="Roboto"/>
                <a:ea typeface="Roboto"/>
                <a:cs typeface="Roboto"/>
                <a:sym typeface="Roboto"/>
                <a:hlinkClick r:id="rId2"/>
              </a:rPr>
              <a:t>Iurii Bairamukov</a:t>
            </a:r>
            <a:endParaRPr i="1" sz="1000">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3" name="Shape 2343"/>
        <p:cNvGrpSpPr/>
        <p:nvPr/>
      </p:nvGrpSpPr>
      <p:grpSpPr>
        <a:xfrm>
          <a:off x="0" y="0"/>
          <a:ext cx="0" cy="0"/>
          <a:chOff x="0" y="0"/>
          <a:chExt cx="0" cy="0"/>
        </a:xfrm>
      </p:grpSpPr>
      <p:sp>
        <p:nvSpPr>
          <p:cNvPr id="2344" name="Google Shape;2344;g56fe052362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56fe052362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g529ced8e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529ced8e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9" name="Shape 2349"/>
        <p:cNvGrpSpPr/>
        <p:nvPr/>
      </p:nvGrpSpPr>
      <p:grpSpPr>
        <a:xfrm>
          <a:off x="0" y="0"/>
          <a:ext cx="0" cy="0"/>
          <a:chOff x="0" y="0"/>
          <a:chExt cx="0" cy="0"/>
        </a:xfrm>
      </p:grpSpPr>
      <p:sp>
        <p:nvSpPr>
          <p:cNvPr id="2350" name="Google Shape;2350;g6c47af0752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6c47af0752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1" name="Shape 2381"/>
        <p:cNvGrpSpPr/>
        <p:nvPr/>
      </p:nvGrpSpPr>
      <p:grpSpPr>
        <a:xfrm>
          <a:off x="0" y="0"/>
          <a:ext cx="0" cy="0"/>
          <a:chOff x="0" y="0"/>
          <a:chExt cx="0" cy="0"/>
        </a:xfrm>
      </p:grpSpPr>
      <p:sp>
        <p:nvSpPr>
          <p:cNvPr id="2382" name="Google Shape;2382;g56e4c05a3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56e4c05a3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AdobeStock_231959365</a:t>
            </a:r>
            <a:endParaRPr i="1" sz="1000">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0" name="Shape 2390"/>
        <p:cNvGrpSpPr/>
        <p:nvPr/>
      </p:nvGrpSpPr>
      <p:grpSpPr>
        <a:xfrm>
          <a:off x="0" y="0"/>
          <a:ext cx="0" cy="0"/>
          <a:chOff x="0" y="0"/>
          <a:chExt cx="0" cy="0"/>
        </a:xfrm>
      </p:grpSpPr>
      <p:sp>
        <p:nvSpPr>
          <p:cNvPr id="2391" name="Google Shape;2391;g56fe052362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56fe052362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300"/>
              </a:spcBef>
              <a:spcAft>
                <a:spcPts val="0"/>
              </a:spcAft>
              <a:buClr>
                <a:srgbClr val="24292E"/>
              </a:buClr>
              <a:buSzPts val="1200"/>
              <a:buChar char="●"/>
            </a:pPr>
            <a:r>
              <a:rPr lang="en" sz="1200">
                <a:solidFill>
                  <a:srgbClr val="24292E"/>
                </a:solidFill>
              </a:rPr>
              <a:t>Suppose that 9% of employees download the malicious files. Based on these findings, set a goal that only 5% of employees download malicious files by the start of the next fiscal year.</a:t>
            </a:r>
            <a:endParaRPr sz="1200">
              <a:solidFill>
                <a:srgbClr val="24292E"/>
              </a:solidFill>
            </a:endParaRPr>
          </a:p>
          <a:p>
            <a:pPr indent="0" lvl="0" marL="457200" rtl="0" algn="l">
              <a:lnSpc>
                <a:spcPct val="115000"/>
              </a:lnSpc>
              <a:spcBef>
                <a:spcPts val="300"/>
              </a:spcBef>
              <a:spcAft>
                <a:spcPts val="0"/>
              </a:spcAft>
              <a:buNone/>
            </a:pPr>
            <a:r>
              <a:t/>
            </a:r>
            <a:endParaRPr sz="1200">
              <a:solidFill>
                <a:srgbClr val="24292E"/>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In addition to this end goal, aim to train 25% of employees every quarter, until you've trained everyone by the end of the year.</a:t>
            </a:r>
            <a:endParaRPr sz="1200">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8" name="Shape 2428"/>
        <p:cNvGrpSpPr/>
        <p:nvPr/>
      </p:nvGrpSpPr>
      <p:grpSpPr>
        <a:xfrm>
          <a:off x="0" y="0"/>
          <a:ext cx="0" cy="0"/>
          <a:chOff x="0" y="0"/>
          <a:chExt cx="0" cy="0"/>
        </a:xfrm>
      </p:grpSpPr>
      <p:sp>
        <p:nvSpPr>
          <p:cNvPr id="2429" name="Google Shape;2429;g56fe052362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56fe052362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24292E"/>
                </a:solidFill>
              </a:rPr>
              <a:t>In addition, perhaps to draft a contract with the pentesting team that ran the original phishing campaign to ensure that they can run the same test next year to provide reliable measurements as to how effective the training has been.</a:t>
            </a:r>
            <a:endParaRPr sz="1200">
              <a:solidFill>
                <a:srgbClr val="24292E"/>
              </a:solidFill>
            </a:endParaRPr>
          </a:p>
          <a:p>
            <a:pPr indent="0" lvl="0" marL="0" rtl="0" algn="l">
              <a:lnSpc>
                <a:spcPct val="115000"/>
              </a:lnSpc>
              <a:spcBef>
                <a:spcPts val="3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5" name="Shape 2465"/>
        <p:cNvGrpSpPr/>
        <p:nvPr/>
      </p:nvGrpSpPr>
      <p:grpSpPr>
        <a:xfrm>
          <a:off x="0" y="0"/>
          <a:ext cx="0" cy="0"/>
          <a:chOff x="0" y="0"/>
          <a:chExt cx="0" cy="0"/>
        </a:xfrm>
      </p:grpSpPr>
      <p:sp>
        <p:nvSpPr>
          <p:cNvPr id="2466" name="Google Shape;2466;g56fe052362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56fe052362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rPr>
              <a:t>Create an Action Plan: After getting clearance to run the training, plan to deliver an annual Cybersecurity Awareness Training event that teaches employees about:</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The Dangers of Malware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How Malware Spreads through Phishing</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How Malware Spreads through Vishing</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How to Avoid Phishing and Vishing Attacks</a:t>
            </a:r>
            <a:endParaRPr sz="1200">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2" name="Shape 2502"/>
        <p:cNvGrpSpPr/>
        <p:nvPr/>
      </p:nvGrpSpPr>
      <p:grpSpPr>
        <a:xfrm>
          <a:off x="0" y="0"/>
          <a:ext cx="0" cy="0"/>
          <a:chOff x="0" y="0"/>
          <a:chExt cx="0" cy="0"/>
        </a:xfrm>
      </p:grpSpPr>
      <p:sp>
        <p:nvSpPr>
          <p:cNvPr id="2503" name="Google Shape;2503;g56fe052362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56fe052362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9" name="Shape 2539"/>
        <p:cNvGrpSpPr/>
        <p:nvPr/>
      </p:nvGrpSpPr>
      <p:grpSpPr>
        <a:xfrm>
          <a:off x="0" y="0"/>
          <a:ext cx="0" cy="0"/>
          <a:chOff x="0" y="0"/>
          <a:chExt cx="0" cy="0"/>
        </a:xfrm>
      </p:grpSpPr>
      <p:sp>
        <p:nvSpPr>
          <p:cNvPr id="2540" name="Google Shape;2540;g56fe052362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56fe052362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24292E"/>
                </a:solidFill>
              </a:rPr>
              <a:t>You might find that only 6% of employees download malicious files. </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In this case, you observed a roughly 30% reduction in malicious file downloads, but didn't quite meet the initial goal. </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At this point, you would either revise that target, or run the training again until you get below 5%.</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6" name="Shape 2576"/>
        <p:cNvGrpSpPr/>
        <p:nvPr/>
      </p:nvGrpSpPr>
      <p:grpSpPr>
        <a:xfrm>
          <a:off x="0" y="0"/>
          <a:ext cx="0" cy="0"/>
          <a:chOff x="0" y="0"/>
          <a:chExt cx="0" cy="0"/>
        </a:xfrm>
      </p:grpSpPr>
      <p:sp>
        <p:nvSpPr>
          <p:cNvPr id="2577" name="Google Shape;2577;g56e4c05a3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8" name="Google Shape;2578;g56e4c05a3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3" name="Shape 2583"/>
        <p:cNvGrpSpPr/>
        <p:nvPr/>
      </p:nvGrpSpPr>
      <p:grpSpPr>
        <a:xfrm>
          <a:off x="0" y="0"/>
          <a:ext cx="0" cy="0"/>
          <a:chOff x="0" y="0"/>
          <a:chExt cx="0" cy="0"/>
        </a:xfrm>
      </p:grpSpPr>
      <p:sp>
        <p:nvSpPr>
          <p:cNvPr id="2584" name="Google Shape;2584;g56e4c05a3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56e4c05a3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9" name="Shape 2589"/>
        <p:cNvGrpSpPr/>
        <p:nvPr/>
      </p:nvGrpSpPr>
      <p:grpSpPr>
        <a:xfrm>
          <a:off x="0" y="0"/>
          <a:ext cx="0" cy="0"/>
          <a:chOff x="0" y="0"/>
          <a:chExt cx="0" cy="0"/>
        </a:xfrm>
      </p:grpSpPr>
      <p:sp>
        <p:nvSpPr>
          <p:cNvPr id="2590" name="Google Shape;2590;g56e4c05a3e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56e4c05a3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5" name="Shape 2055"/>
        <p:cNvGrpSpPr/>
        <p:nvPr/>
      </p:nvGrpSpPr>
      <p:grpSpPr>
        <a:xfrm>
          <a:off x="0" y="0"/>
          <a:ext cx="0" cy="0"/>
          <a:chOff x="0" y="0"/>
          <a:chExt cx="0" cy="0"/>
        </a:xfrm>
      </p:grpSpPr>
      <p:sp>
        <p:nvSpPr>
          <p:cNvPr id="2056" name="Google Shape;2056;g6c1a1e6c7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6c1a1e6c7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Dragonlady</a:t>
            </a:r>
            <a:endParaRPr i="1" sz="1000">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6" name="Shape 2596"/>
        <p:cNvGrpSpPr/>
        <p:nvPr/>
      </p:nvGrpSpPr>
      <p:grpSpPr>
        <a:xfrm>
          <a:off x="0" y="0"/>
          <a:ext cx="0" cy="0"/>
          <a:chOff x="0" y="0"/>
          <a:chExt cx="0" cy="0"/>
        </a:xfrm>
      </p:grpSpPr>
      <p:sp>
        <p:nvSpPr>
          <p:cNvPr id="2597" name="Google Shape;2597;g6c47af0752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6c47af0752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4" name="Shape 2614"/>
        <p:cNvGrpSpPr/>
        <p:nvPr/>
      </p:nvGrpSpPr>
      <p:grpSpPr>
        <a:xfrm>
          <a:off x="0" y="0"/>
          <a:ext cx="0" cy="0"/>
          <a:chOff x="0" y="0"/>
          <a:chExt cx="0" cy="0"/>
        </a:xfrm>
      </p:grpSpPr>
      <p:sp>
        <p:nvSpPr>
          <p:cNvPr id="2615" name="Google Shape;2615;g56fe05236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56fe05236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1" name="Shape 2641"/>
        <p:cNvGrpSpPr/>
        <p:nvPr/>
      </p:nvGrpSpPr>
      <p:grpSpPr>
        <a:xfrm>
          <a:off x="0" y="0"/>
          <a:ext cx="0" cy="0"/>
          <a:chOff x="0" y="0"/>
          <a:chExt cx="0" cy="0"/>
        </a:xfrm>
      </p:grpSpPr>
      <p:sp>
        <p:nvSpPr>
          <p:cNvPr id="2642" name="Google Shape;2642;g56fe05236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56fe05236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6" name="Shape 2666"/>
        <p:cNvGrpSpPr/>
        <p:nvPr/>
      </p:nvGrpSpPr>
      <p:grpSpPr>
        <a:xfrm>
          <a:off x="0" y="0"/>
          <a:ext cx="0" cy="0"/>
          <a:chOff x="0" y="0"/>
          <a:chExt cx="0" cy="0"/>
        </a:xfrm>
      </p:grpSpPr>
      <p:sp>
        <p:nvSpPr>
          <p:cNvPr id="2667" name="Google Shape;2667;g56e4c05a3e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56e4c05a3e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6" name="Shape 2696"/>
        <p:cNvGrpSpPr/>
        <p:nvPr/>
      </p:nvGrpSpPr>
      <p:grpSpPr>
        <a:xfrm>
          <a:off x="0" y="0"/>
          <a:ext cx="0" cy="0"/>
          <a:chOff x="0" y="0"/>
          <a:chExt cx="0" cy="0"/>
        </a:xfrm>
      </p:grpSpPr>
      <p:sp>
        <p:nvSpPr>
          <p:cNvPr id="2697" name="Google Shape;2697;g56fe05236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56fe05236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0" name="Shape 2710"/>
        <p:cNvGrpSpPr/>
        <p:nvPr/>
      </p:nvGrpSpPr>
      <p:grpSpPr>
        <a:xfrm>
          <a:off x="0" y="0"/>
          <a:ext cx="0" cy="0"/>
          <a:chOff x="0" y="0"/>
          <a:chExt cx="0" cy="0"/>
        </a:xfrm>
      </p:grpSpPr>
      <p:sp>
        <p:nvSpPr>
          <p:cNvPr id="2711" name="Google Shape;2711;g56fe052362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56fe052362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24292E"/>
                </a:solidFill>
                <a:latin typeface="Roboto"/>
                <a:ea typeface="Roboto"/>
                <a:cs typeface="Roboto"/>
                <a:sym typeface="Roboto"/>
              </a:rPr>
              <a:t>Network Security</a:t>
            </a:r>
            <a:r>
              <a:rPr lang="en" sz="1200">
                <a:solidFill>
                  <a:srgbClr val="24292E"/>
                </a:solidFill>
                <a:latin typeface="Roboto"/>
                <a:ea typeface="Roboto"/>
                <a:cs typeface="Roboto"/>
                <a:sym typeface="Roboto"/>
              </a:rPr>
              <a:t>: s</a:t>
            </a:r>
            <a:r>
              <a:rPr lang="en" sz="1200">
                <a:solidFill>
                  <a:srgbClr val="24292E"/>
                </a:solidFill>
                <a:latin typeface="Roboto"/>
                <a:ea typeface="Roboto"/>
                <a:cs typeface="Roboto"/>
                <a:sym typeface="Roboto"/>
              </a:rPr>
              <a:t>ecures networks and implements network security policies. This group also manages services like the corporate VPN, etc.</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Incident Response: </a:t>
            </a:r>
            <a:r>
              <a:rPr lang="en" sz="1200">
                <a:solidFill>
                  <a:srgbClr val="24292E"/>
                </a:solidFill>
                <a:latin typeface="Roboto"/>
                <a:ea typeface="Roboto"/>
                <a:cs typeface="Roboto"/>
                <a:sym typeface="Roboto"/>
              </a:rPr>
              <a:t>identifies and responds  to security breaches. IR is responsible for SOCs, which monitor the organization's devices for incidents. They are also responsible for escalating serious breaches to the executive team for handling.</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Application Security: </a:t>
            </a:r>
            <a:r>
              <a:rPr lang="en" sz="1200">
                <a:solidFill>
                  <a:srgbClr val="24292E"/>
                </a:solidFill>
                <a:latin typeface="Roboto"/>
                <a:ea typeface="Roboto"/>
                <a:cs typeface="Roboto"/>
                <a:sym typeface="Roboto"/>
              </a:rPr>
              <a:t>ensures any software or web applications developed in-house is secure. This prevents such disasters as insecure internal messaging apps that leak confidential information, etc.</a:t>
            </a:r>
            <a:endParaRPr sz="1200">
              <a:solidFill>
                <a:srgbClr val="24292E"/>
              </a:solidFill>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6" name="Shape 2726"/>
        <p:cNvGrpSpPr/>
        <p:nvPr/>
      </p:nvGrpSpPr>
      <p:grpSpPr>
        <a:xfrm>
          <a:off x="0" y="0"/>
          <a:ext cx="0" cy="0"/>
          <a:chOff x="0" y="0"/>
          <a:chExt cx="0" cy="0"/>
        </a:xfrm>
      </p:grpSpPr>
      <p:sp>
        <p:nvSpPr>
          <p:cNvPr id="2727" name="Google Shape;2727;g56e4c05a3e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8" name="Google Shape;2728;g56e4c05a3e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3" name="Shape 2733"/>
        <p:cNvGrpSpPr/>
        <p:nvPr/>
      </p:nvGrpSpPr>
      <p:grpSpPr>
        <a:xfrm>
          <a:off x="0" y="0"/>
          <a:ext cx="0" cy="0"/>
          <a:chOff x="0" y="0"/>
          <a:chExt cx="0" cy="0"/>
        </a:xfrm>
      </p:grpSpPr>
      <p:sp>
        <p:nvSpPr>
          <p:cNvPr id="2734" name="Google Shape;2734;g56fe052362_0_3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5" name="Google Shape;2735;g56fe052362_0_3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9" name="Shape 2739"/>
        <p:cNvGrpSpPr/>
        <p:nvPr/>
      </p:nvGrpSpPr>
      <p:grpSpPr>
        <a:xfrm>
          <a:off x="0" y="0"/>
          <a:ext cx="0" cy="0"/>
          <a:chOff x="0" y="0"/>
          <a:chExt cx="0" cy="0"/>
        </a:xfrm>
      </p:grpSpPr>
      <p:sp>
        <p:nvSpPr>
          <p:cNvPr id="2740" name="Google Shape;2740;g6c206d59f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1" name="Google Shape;2741;g6c206d59f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5" name="Shape 2745"/>
        <p:cNvGrpSpPr/>
        <p:nvPr/>
      </p:nvGrpSpPr>
      <p:grpSpPr>
        <a:xfrm>
          <a:off x="0" y="0"/>
          <a:ext cx="0" cy="0"/>
          <a:chOff x="0" y="0"/>
          <a:chExt cx="0" cy="0"/>
        </a:xfrm>
      </p:grpSpPr>
      <p:sp>
        <p:nvSpPr>
          <p:cNvPr id="2746" name="Google Shape;2746;g5909c8c0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5909c8c0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3" name="Shape 2063"/>
        <p:cNvGrpSpPr/>
        <p:nvPr/>
      </p:nvGrpSpPr>
      <p:grpSpPr>
        <a:xfrm>
          <a:off x="0" y="0"/>
          <a:ext cx="0" cy="0"/>
          <a:chOff x="0" y="0"/>
          <a:chExt cx="0" cy="0"/>
        </a:xfrm>
      </p:grpSpPr>
      <p:sp>
        <p:nvSpPr>
          <p:cNvPr id="2064" name="Google Shape;2064;g757d76bc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757d76bc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2" name="Shape 2752"/>
        <p:cNvGrpSpPr/>
        <p:nvPr/>
      </p:nvGrpSpPr>
      <p:grpSpPr>
        <a:xfrm>
          <a:off x="0" y="0"/>
          <a:ext cx="0" cy="0"/>
          <a:chOff x="0" y="0"/>
          <a:chExt cx="0" cy="0"/>
        </a:xfrm>
      </p:grpSpPr>
      <p:sp>
        <p:nvSpPr>
          <p:cNvPr id="2753" name="Google Shape;2753;g6de8acc05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6de8acc05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AdobeStock_231959365</a:t>
            </a:r>
            <a:endParaRPr i="1" sz="1000">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1" name="Shape 2761"/>
        <p:cNvGrpSpPr/>
        <p:nvPr/>
      </p:nvGrpSpPr>
      <p:grpSpPr>
        <a:xfrm>
          <a:off x="0" y="0"/>
          <a:ext cx="0" cy="0"/>
          <a:chOff x="0" y="0"/>
          <a:chExt cx="0" cy="0"/>
        </a:xfrm>
      </p:grpSpPr>
      <p:sp>
        <p:nvSpPr>
          <p:cNvPr id="2762" name="Google Shape;2762;g7580f324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7580f324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shutterstock_605029655</a:t>
            </a:r>
            <a:endParaRPr i="1" sz="1000">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6" name="Shape 2776"/>
        <p:cNvGrpSpPr/>
        <p:nvPr/>
      </p:nvGrpSpPr>
      <p:grpSpPr>
        <a:xfrm>
          <a:off x="0" y="0"/>
          <a:ext cx="0" cy="0"/>
          <a:chOff x="0" y="0"/>
          <a:chExt cx="0" cy="0"/>
        </a:xfrm>
      </p:grpSpPr>
      <p:sp>
        <p:nvSpPr>
          <p:cNvPr id="2777" name="Google Shape;2777;g7580f324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7580f324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shutterstock_562442005</a:t>
            </a:r>
            <a:endParaRPr i="1" sz="1000">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7" name="Shape 2787"/>
        <p:cNvGrpSpPr/>
        <p:nvPr/>
      </p:nvGrpSpPr>
      <p:grpSpPr>
        <a:xfrm>
          <a:off x="0" y="0"/>
          <a:ext cx="0" cy="0"/>
          <a:chOff x="0" y="0"/>
          <a:chExt cx="0" cy="0"/>
        </a:xfrm>
      </p:grpSpPr>
      <p:sp>
        <p:nvSpPr>
          <p:cNvPr id="2788" name="Google Shape;2788;g6c47af0752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6c47af0752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shutterstock_1160496028</a:t>
            </a:r>
            <a:endParaRPr i="1" sz="1000">
              <a:latin typeface="Roboto"/>
              <a:ea typeface="Roboto"/>
              <a:cs typeface="Roboto"/>
              <a:sym typeface="Robo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7" name="Shape 2797"/>
        <p:cNvGrpSpPr/>
        <p:nvPr/>
      </p:nvGrpSpPr>
      <p:grpSpPr>
        <a:xfrm>
          <a:off x="0" y="0"/>
          <a:ext cx="0" cy="0"/>
          <a:chOff x="0" y="0"/>
          <a:chExt cx="0" cy="0"/>
        </a:xfrm>
      </p:grpSpPr>
      <p:sp>
        <p:nvSpPr>
          <p:cNvPr id="2798" name="Google Shape;2798;g56fe052362_0_3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9" name="Google Shape;2799;g56fe052362_0_3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Clr>
                <a:schemeClr val="dk1"/>
              </a:buClr>
              <a:buSzPts val="1100"/>
              <a:buFont typeface="Arial"/>
              <a:buNone/>
            </a:pPr>
            <a:r>
              <a:rPr i="1" lang="en" sz="1400">
                <a:solidFill>
                  <a:schemeClr val="dk1"/>
                </a:solidFill>
                <a:latin typeface="Roboto"/>
                <a:ea typeface="Roboto"/>
                <a:cs typeface="Roboto"/>
                <a:sym typeface="Roboto"/>
              </a:rPr>
              <a:t>Discuss as a class before reviewing in the next slide. </a:t>
            </a:r>
            <a:endParaRPr i="1" sz="1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0" name="Shape 2810"/>
        <p:cNvGrpSpPr/>
        <p:nvPr/>
      </p:nvGrpSpPr>
      <p:grpSpPr>
        <a:xfrm>
          <a:off x="0" y="0"/>
          <a:ext cx="0" cy="0"/>
          <a:chOff x="0" y="0"/>
          <a:chExt cx="0" cy="0"/>
        </a:xfrm>
      </p:grpSpPr>
      <p:sp>
        <p:nvSpPr>
          <p:cNvPr id="2811" name="Google Shape;2811;g56fe052362_0_3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2" name="Google Shape;2812;g56fe052362_0_3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VideoZee Studio</a:t>
            </a:r>
            <a:endParaRPr i="1" sz="1000">
              <a:latin typeface="Roboto"/>
              <a:ea typeface="Roboto"/>
              <a:cs typeface="Roboto"/>
              <a:sym typeface="Robo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9" name="Shape 2819"/>
        <p:cNvGrpSpPr/>
        <p:nvPr/>
      </p:nvGrpSpPr>
      <p:grpSpPr>
        <a:xfrm>
          <a:off x="0" y="0"/>
          <a:ext cx="0" cy="0"/>
          <a:chOff x="0" y="0"/>
          <a:chExt cx="0" cy="0"/>
        </a:xfrm>
      </p:grpSpPr>
      <p:sp>
        <p:nvSpPr>
          <p:cNvPr id="2820" name="Google Shape;2820;g56fe052362_0_3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56fe052362_0_3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6" name="Shape 2826"/>
        <p:cNvGrpSpPr/>
        <p:nvPr/>
      </p:nvGrpSpPr>
      <p:grpSpPr>
        <a:xfrm>
          <a:off x="0" y="0"/>
          <a:ext cx="0" cy="0"/>
          <a:chOff x="0" y="0"/>
          <a:chExt cx="0" cy="0"/>
        </a:xfrm>
      </p:grpSpPr>
      <p:sp>
        <p:nvSpPr>
          <p:cNvPr id="2827" name="Google Shape;2827;g5909c8c0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8" name="Google Shape;2828;g5909c8c0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2" name="Shape 2832"/>
        <p:cNvGrpSpPr/>
        <p:nvPr/>
      </p:nvGrpSpPr>
      <p:grpSpPr>
        <a:xfrm>
          <a:off x="0" y="0"/>
          <a:ext cx="0" cy="0"/>
          <a:chOff x="0" y="0"/>
          <a:chExt cx="0" cy="0"/>
        </a:xfrm>
      </p:grpSpPr>
      <p:sp>
        <p:nvSpPr>
          <p:cNvPr id="2833" name="Google Shape;2833;g590bce65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4" name="Google Shape;2834;g590bce65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9" name="Shape 2839"/>
        <p:cNvGrpSpPr/>
        <p:nvPr/>
      </p:nvGrpSpPr>
      <p:grpSpPr>
        <a:xfrm>
          <a:off x="0" y="0"/>
          <a:ext cx="0" cy="0"/>
          <a:chOff x="0" y="0"/>
          <a:chExt cx="0" cy="0"/>
        </a:xfrm>
      </p:grpSpPr>
      <p:sp>
        <p:nvSpPr>
          <p:cNvPr id="2840" name="Google Shape;2840;g56fe052362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56fe052362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9" name="Shape 2069"/>
        <p:cNvGrpSpPr/>
        <p:nvPr/>
      </p:nvGrpSpPr>
      <p:grpSpPr>
        <a:xfrm>
          <a:off x="0" y="0"/>
          <a:ext cx="0" cy="0"/>
          <a:chOff x="0" y="0"/>
          <a:chExt cx="0" cy="0"/>
        </a:xfrm>
      </p:grpSpPr>
      <p:sp>
        <p:nvSpPr>
          <p:cNvPr id="2070" name="Google Shape;2070;g56e4c05a3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56e4c05a3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6" name="Shape 2846"/>
        <p:cNvGrpSpPr/>
        <p:nvPr/>
      </p:nvGrpSpPr>
      <p:grpSpPr>
        <a:xfrm>
          <a:off x="0" y="0"/>
          <a:ext cx="0" cy="0"/>
          <a:chOff x="0" y="0"/>
          <a:chExt cx="0" cy="0"/>
        </a:xfrm>
      </p:grpSpPr>
      <p:sp>
        <p:nvSpPr>
          <p:cNvPr id="2847" name="Google Shape;2847;g6c35d78fd6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8" name="Google Shape;2848;g6c35d78fd6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shutterstock_1298528236</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5" name="Shape 2855"/>
        <p:cNvGrpSpPr/>
        <p:nvPr/>
      </p:nvGrpSpPr>
      <p:grpSpPr>
        <a:xfrm>
          <a:off x="0" y="0"/>
          <a:ext cx="0" cy="0"/>
          <a:chOff x="0" y="0"/>
          <a:chExt cx="0" cy="0"/>
        </a:xfrm>
      </p:grpSpPr>
      <p:sp>
        <p:nvSpPr>
          <p:cNvPr id="2856" name="Google Shape;2856;g56fe052362_0_3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7" name="Google Shape;2857;g56fe052362_0_3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2" name="Shape 2862"/>
        <p:cNvGrpSpPr/>
        <p:nvPr/>
      </p:nvGrpSpPr>
      <p:grpSpPr>
        <a:xfrm>
          <a:off x="0" y="0"/>
          <a:ext cx="0" cy="0"/>
          <a:chOff x="0" y="0"/>
          <a:chExt cx="0" cy="0"/>
        </a:xfrm>
      </p:grpSpPr>
      <p:sp>
        <p:nvSpPr>
          <p:cNvPr id="2863" name="Google Shape;2863;g6c35d78fd6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6c35d78fd6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1" name="Shape 2881"/>
        <p:cNvGrpSpPr/>
        <p:nvPr/>
      </p:nvGrpSpPr>
      <p:grpSpPr>
        <a:xfrm>
          <a:off x="0" y="0"/>
          <a:ext cx="0" cy="0"/>
          <a:chOff x="0" y="0"/>
          <a:chExt cx="0" cy="0"/>
        </a:xfrm>
      </p:grpSpPr>
      <p:sp>
        <p:nvSpPr>
          <p:cNvPr id="2882" name="Google Shape;2882;g6c47af0752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6c47af0752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2" name="Shape 2912"/>
        <p:cNvGrpSpPr/>
        <p:nvPr/>
      </p:nvGrpSpPr>
      <p:grpSpPr>
        <a:xfrm>
          <a:off x="0" y="0"/>
          <a:ext cx="0" cy="0"/>
          <a:chOff x="0" y="0"/>
          <a:chExt cx="0" cy="0"/>
        </a:xfrm>
      </p:grpSpPr>
      <p:sp>
        <p:nvSpPr>
          <p:cNvPr id="2913" name="Google Shape;2913;g6c47af0752_1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4" name="Google Shape;2914;g6c47af0752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1" name="Shape 2931"/>
        <p:cNvGrpSpPr/>
        <p:nvPr/>
      </p:nvGrpSpPr>
      <p:grpSpPr>
        <a:xfrm>
          <a:off x="0" y="0"/>
          <a:ext cx="0" cy="0"/>
          <a:chOff x="0" y="0"/>
          <a:chExt cx="0" cy="0"/>
        </a:xfrm>
      </p:grpSpPr>
      <p:sp>
        <p:nvSpPr>
          <p:cNvPr id="2932" name="Google Shape;2932;g56fe052362_0_3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3" name="Google Shape;2933;g56fe052362_0_3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8" name="Shape 2938"/>
        <p:cNvGrpSpPr/>
        <p:nvPr/>
      </p:nvGrpSpPr>
      <p:grpSpPr>
        <a:xfrm>
          <a:off x="0" y="0"/>
          <a:ext cx="0" cy="0"/>
          <a:chOff x="0" y="0"/>
          <a:chExt cx="0" cy="0"/>
        </a:xfrm>
      </p:grpSpPr>
      <p:sp>
        <p:nvSpPr>
          <p:cNvPr id="2939" name="Google Shape;2939;g6c47af0752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6c47af0752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shutterstock_1476840368</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3" name="Shape 2963"/>
        <p:cNvGrpSpPr/>
        <p:nvPr/>
      </p:nvGrpSpPr>
      <p:grpSpPr>
        <a:xfrm>
          <a:off x="0" y="0"/>
          <a:ext cx="0" cy="0"/>
          <a:chOff x="0" y="0"/>
          <a:chExt cx="0" cy="0"/>
        </a:xfrm>
      </p:grpSpPr>
      <p:sp>
        <p:nvSpPr>
          <p:cNvPr id="2964" name="Google Shape;2964;g6c47af0752_1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5" name="Google Shape;2965;g6c47af0752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Josh Cummings</a:t>
            </a:r>
            <a:endParaRPr i="1" sz="1000">
              <a:latin typeface="Roboto"/>
              <a:ea typeface="Roboto"/>
              <a:cs typeface="Roboto"/>
              <a:sym typeface="Robo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9" name="Shape 2989"/>
        <p:cNvGrpSpPr/>
        <p:nvPr/>
      </p:nvGrpSpPr>
      <p:grpSpPr>
        <a:xfrm>
          <a:off x="0" y="0"/>
          <a:ext cx="0" cy="0"/>
          <a:chOff x="0" y="0"/>
          <a:chExt cx="0" cy="0"/>
        </a:xfrm>
      </p:grpSpPr>
      <p:sp>
        <p:nvSpPr>
          <p:cNvPr id="2990" name="Google Shape;2990;g4d29846fc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4d29846fc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3" name="Shape 3003"/>
        <p:cNvGrpSpPr/>
        <p:nvPr/>
      </p:nvGrpSpPr>
      <p:grpSpPr>
        <a:xfrm>
          <a:off x="0" y="0"/>
          <a:ext cx="0" cy="0"/>
          <a:chOff x="0" y="0"/>
          <a:chExt cx="0" cy="0"/>
        </a:xfrm>
      </p:grpSpPr>
      <p:sp>
        <p:nvSpPr>
          <p:cNvPr id="3004" name="Google Shape;3004;g56fe052362_0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5" name="Google Shape;3005;g56fe052362_0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0" name="Shape 2080"/>
        <p:cNvGrpSpPr/>
        <p:nvPr/>
      </p:nvGrpSpPr>
      <p:grpSpPr>
        <a:xfrm>
          <a:off x="0" y="0"/>
          <a:ext cx="0" cy="0"/>
          <a:chOff x="0" y="0"/>
          <a:chExt cx="0" cy="0"/>
        </a:xfrm>
      </p:grpSpPr>
      <p:sp>
        <p:nvSpPr>
          <p:cNvPr id="2081" name="Google Shape;2081;g6c1a1e6c7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6c1a1e6c7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0" name="Shape 3010"/>
        <p:cNvGrpSpPr/>
        <p:nvPr/>
      </p:nvGrpSpPr>
      <p:grpSpPr>
        <a:xfrm>
          <a:off x="0" y="0"/>
          <a:ext cx="0" cy="0"/>
          <a:chOff x="0" y="0"/>
          <a:chExt cx="0" cy="0"/>
        </a:xfrm>
      </p:grpSpPr>
      <p:sp>
        <p:nvSpPr>
          <p:cNvPr id="3011" name="Google Shape;3011;g590bce65c3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590bce65c3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8" name="Shape 3018"/>
        <p:cNvGrpSpPr/>
        <p:nvPr/>
      </p:nvGrpSpPr>
      <p:grpSpPr>
        <a:xfrm>
          <a:off x="0" y="0"/>
          <a:ext cx="0" cy="0"/>
          <a:chOff x="0" y="0"/>
          <a:chExt cx="0" cy="0"/>
        </a:xfrm>
      </p:grpSpPr>
      <p:sp>
        <p:nvSpPr>
          <p:cNvPr id="3019" name="Google Shape;3019;g590bce65c3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0" name="Google Shape;3020;g590bce65c3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4" name="Shape 3024"/>
        <p:cNvGrpSpPr/>
        <p:nvPr/>
      </p:nvGrpSpPr>
      <p:grpSpPr>
        <a:xfrm>
          <a:off x="0" y="0"/>
          <a:ext cx="0" cy="0"/>
          <a:chOff x="0" y="0"/>
          <a:chExt cx="0" cy="0"/>
        </a:xfrm>
      </p:grpSpPr>
      <p:sp>
        <p:nvSpPr>
          <p:cNvPr id="3025" name="Google Shape;3025;g590bce65c3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6" name="Google Shape;3026;g590bce65c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1" name="Shape 3031"/>
        <p:cNvGrpSpPr/>
        <p:nvPr/>
      </p:nvGrpSpPr>
      <p:grpSpPr>
        <a:xfrm>
          <a:off x="0" y="0"/>
          <a:ext cx="0" cy="0"/>
          <a:chOff x="0" y="0"/>
          <a:chExt cx="0" cy="0"/>
        </a:xfrm>
      </p:grpSpPr>
      <p:sp>
        <p:nvSpPr>
          <p:cNvPr id="3032" name="Google Shape;3032;g6c47af0752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3" name="Google Shape;3033;g6c47af0752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0" name="Shape 3050"/>
        <p:cNvGrpSpPr/>
        <p:nvPr/>
      </p:nvGrpSpPr>
      <p:grpSpPr>
        <a:xfrm>
          <a:off x="0" y="0"/>
          <a:ext cx="0" cy="0"/>
          <a:chOff x="0" y="0"/>
          <a:chExt cx="0" cy="0"/>
        </a:xfrm>
      </p:grpSpPr>
      <p:sp>
        <p:nvSpPr>
          <p:cNvPr id="3051" name="Google Shape;3051;g56fe052362_0_3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2" name="Google Shape;3052;g56fe052362_0_3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t>Image source: shutterstock_1176756661</a:t>
            </a:r>
            <a:endParaRPr i="1" sz="10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1" name="Shape 3061"/>
        <p:cNvGrpSpPr/>
        <p:nvPr/>
      </p:nvGrpSpPr>
      <p:grpSpPr>
        <a:xfrm>
          <a:off x="0" y="0"/>
          <a:ext cx="0" cy="0"/>
          <a:chOff x="0" y="0"/>
          <a:chExt cx="0" cy="0"/>
        </a:xfrm>
      </p:grpSpPr>
      <p:sp>
        <p:nvSpPr>
          <p:cNvPr id="3062" name="Google Shape;3062;g6c206d59f2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3" name="Google Shape;3063;g6c206d59f2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1" name="Shape 2091"/>
        <p:cNvGrpSpPr/>
        <p:nvPr/>
      </p:nvGrpSpPr>
      <p:grpSpPr>
        <a:xfrm>
          <a:off x="0" y="0"/>
          <a:ext cx="0" cy="0"/>
          <a:chOff x="0" y="0"/>
          <a:chExt cx="0" cy="0"/>
        </a:xfrm>
      </p:grpSpPr>
      <p:sp>
        <p:nvSpPr>
          <p:cNvPr id="2092" name="Google Shape;2092;g6c1a1e6c7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6c1a1e6c7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2" name="Shape 2102"/>
        <p:cNvGrpSpPr/>
        <p:nvPr/>
      </p:nvGrpSpPr>
      <p:grpSpPr>
        <a:xfrm>
          <a:off x="0" y="0"/>
          <a:ext cx="0" cy="0"/>
          <a:chOff x="0" y="0"/>
          <a:chExt cx="0" cy="0"/>
        </a:xfrm>
      </p:grpSpPr>
      <p:sp>
        <p:nvSpPr>
          <p:cNvPr id="2103" name="Google Shape;2103;g6c1a1e6c7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6c1a1e6c7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7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5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3.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1.png"/><Relationship Id="rId4" Type="http://schemas.openxmlformats.org/officeDocument/2006/relationships/image" Target="../media/image73.png"/><Relationship Id="rId5"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4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46.png"/><Relationship Id="rId4" Type="http://schemas.openxmlformats.org/officeDocument/2006/relationships/image" Target="../media/image66.png"/><Relationship Id="rId5" Type="http://schemas.openxmlformats.org/officeDocument/2006/relationships/image" Target="../media/image60.png"/><Relationship Id="rId6" Type="http://schemas.openxmlformats.org/officeDocument/2006/relationships/image" Target="../media/image51.png"/><Relationship Id="rId7" Type="http://schemas.openxmlformats.org/officeDocument/2006/relationships/image" Target="../media/image6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58.png"/><Relationship Id="rId4" Type="http://schemas.openxmlformats.org/officeDocument/2006/relationships/image" Target="../media/image50.png"/><Relationship Id="rId5" Type="http://schemas.openxmlformats.org/officeDocument/2006/relationships/image" Target="../media/image57.png"/><Relationship Id="rId6" Type="http://schemas.openxmlformats.org/officeDocument/2006/relationships/image" Target="../media/image53.png"/><Relationship Id="rId7" Type="http://schemas.openxmlformats.org/officeDocument/2006/relationships/image" Target="../media/image5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5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63.png"/><Relationship Id="rId4" Type="http://schemas.openxmlformats.org/officeDocument/2006/relationships/image" Target="../media/image100.png"/><Relationship Id="rId5" Type="http://schemas.openxmlformats.org/officeDocument/2006/relationships/image" Target="../media/image118.png"/><Relationship Id="rId6" Type="http://schemas.openxmlformats.org/officeDocument/2006/relationships/image" Target="../media/image101.png"/><Relationship Id="rId7" Type="http://schemas.openxmlformats.org/officeDocument/2006/relationships/image" Target="../media/image65.png"/><Relationship Id="rId8" Type="http://schemas.openxmlformats.org/officeDocument/2006/relationships/image" Target="../media/image6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7.png"/><Relationship Id="rId4" Type="http://schemas.openxmlformats.org/officeDocument/2006/relationships/image" Target="../media/image81.png"/><Relationship Id="rId5" Type="http://schemas.openxmlformats.org/officeDocument/2006/relationships/image" Target="../media/image78.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76.png"/><Relationship Id="rId4" Type="http://schemas.openxmlformats.org/officeDocument/2006/relationships/image" Target="../media/image75.png"/><Relationship Id="rId5" Type="http://schemas.openxmlformats.org/officeDocument/2006/relationships/image" Target="../media/image74.png"/><Relationship Id="rId6" Type="http://schemas.openxmlformats.org/officeDocument/2006/relationships/image" Target="../media/image8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90.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7.png"/><Relationship Id="rId8" Type="http://schemas.openxmlformats.org/officeDocument/2006/relationships/image" Target="../media/image8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88.png"/><Relationship Id="rId4" Type="http://schemas.openxmlformats.org/officeDocument/2006/relationships/image" Target="../media/image91.png"/><Relationship Id="rId9" Type="http://schemas.openxmlformats.org/officeDocument/2006/relationships/image" Target="../media/image94.png"/><Relationship Id="rId5" Type="http://schemas.openxmlformats.org/officeDocument/2006/relationships/image" Target="../media/image89.png"/><Relationship Id="rId6" Type="http://schemas.openxmlformats.org/officeDocument/2006/relationships/image" Target="../media/image105.png"/><Relationship Id="rId7" Type="http://schemas.openxmlformats.org/officeDocument/2006/relationships/image" Target="../media/image95.png"/><Relationship Id="rId8" Type="http://schemas.openxmlformats.org/officeDocument/2006/relationships/image" Target="../media/image9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6.png"/><Relationship Id="rId3" Type="http://schemas.openxmlformats.org/officeDocument/2006/relationships/image" Target="../media/image9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9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97.png"/><Relationship Id="rId4" Type="http://schemas.openxmlformats.org/officeDocument/2006/relationships/image" Target="../media/image10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97.png"/><Relationship Id="rId4" Type="http://schemas.openxmlformats.org/officeDocument/2006/relationships/image" Target="../media/image10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97.png"/><Relationship Id="rId4" Type="http://schemas.openxmlformats.org/officeDocument/2006/relationships/image" Target="../media/image10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97.png"/><Relationship Id="rId4" Type="http://schemas.openxmlformats.org/officeDocument/2006/relationships/image" Target="../media/image1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10.png"/><Relationship Id="rId4" Type="http://schemas.openxmlformats.org/officeDocument/2006/relationships/image" Target="../media/image1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10.png"/><Relationship Id="rId4" Type="http://schemas.openxmlformats.org/officeDocument/2006/relationships/image" Target="../media/image1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34.png"/><Relationship Id="rId4" Type="http://schemas.openxmlformats.org/officeDocument/2006/relationships/image" Target="../media/image1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7.png"/><Relationship Id="rId4" Type="http://schemas.openxmlformats.org/officeDocument/2006/relationships/image" Target="../media/image1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21.png"/><Relationship Id="rId4" Type="http://schemas.openxmlformats.org/officeDocument/2006/relationships/image" Target="../media/image12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4.png"/><Relationship Id="rId5" Type="http://schemas.openxmlformats.org/officeDocument/2006/relationships/image" Target="../media/image1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 Id="rId3" Type="http://schemas.openxmlformats.org/officeDocument/2006/relationships/image" Target="../media/image130.png"/><Relationship Id="rId4" Type="http://schemas.openxmlformats.org/officeDocument/2006/relationships/image" Target="../media/image129.png"/><Relationship Id="rId5" Type="http://schemas.openxmlformats.org/officeDocument/2006/relationships/image" Target="../media/image16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 Id="rId3" Type="http://schemas.openxmlformats.org/officeDocument/2006/relationships/image" Target="../media/image133.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6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 Id="rId3" Type="http://schemas.openxmlformats.org/officeDocument/2006/relationships/image" Target="../media/image138.png"/><Relationship Id="rId4" Type="http://schemas.openxmlformats.org/officeDocument/2006/relationships/image" Target="../media/image135.png"/><Relationship Id="rId5" Type="http://schemas.openxmlformats.org/officeDocument/2006/relationships/image" Target="../media/image140.png"/><Relationship Id="rId6" Type="http://schemas.openxmlformats.org/officeDocument/2006/relationships/image" Target="../media/image16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145.png"/><Relationship Id="rId4" Type="http://schemas.openxmlformats.org/officeDocument/2006/relationships/image" Target="../media/image144.png"/><Relationship Id="rId5" Type="http://schemas.openxmlformats.org/officeDocument/2006/relationships/image" Target="../media/image14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 Id="rId3" Type="http://schemas.openxmlformats.org/officeDocument/2006/relationships/image" Target="../media/image147.png"/><Relationship Id="rId4" Type="http://schemas.openxmlformats.org/officeDocument/2006/relationships/image" Target="../media/image146.png"/><Relationship Id="rId5" Type="http://schemas.openxmlformats.org/officeDocument/2006/relationships/image" Target="../media/image149.png"/><Relationship Id="rId6" Type="http://schemas.openxmlformats.org/officeDocument/2006/relationships/image" Target="../media/image15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image" Target="../media/image157.png"/><Relationship Id="rId5" Type="http://schemas.openxmlformats.org/officeDocument/2006/relationships/image" Target="../media/image160.png"/><Relationship Id="rId6" Type="http://schemas.openxmlformats.org/officeDocument/2006/relationships/image" Target="../media/image158.png"/><Relationship Id="rId7" Type="http://schemas.openxmlformats.org/officeDocument/2006/relationships/image" Target="../media/image15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1.png"/><Relationship Id="rId3" Type="http://schemas.openxmlformats.org/officeDocument/2006/relationships/image" Target="../media/image163.png"/><Relationship Id="rId4" Type="http://schemas.openxmlformats.org/officeDocument/2006/relationships/image" Target="../media/image162.png"/><Relationship Id="rId5" Type="http://schemas.openxmlformats.org/officeDocument/2006/relationships/image" Target="../media/image166.png"/><Relationship Id="rId6" Type="http://schemas.openxmlformats.org/officeDocument/2006/relationships/image" Target="../media/image165.png"/><Relationship Id="rId7" Type="http://schemas.openxmlformats.org/officeDocument/2006/relationships/image" Target="../media/image16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8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 Id="rId3" Type="http://schemas.openxmlformats.org/officeDocument/2006/relationships/image" Target="../media/image187.png"/><Relationship Id="rId4" Type="http://schemas.openxmlformats.org/officeDocument/2006/relationships/image" Target="../media/image174.png"/><Relationship Id="rId5" Type="http://schemas.openxmlformats.org/officeDocument/2006/relationships/image" Target="../media/image178.png"/><Relationship Id="rId6" Type="http://schemas.openxmlformats.org/officeDocument/2006/relationships/image" Target="../media/image175.png"/><Relationship Id="rId7" Type="http://schemas.openxmlformats.org/officeDocument/2006/relationships/image" Target="../media/image172.png"/><Relationship Id="rId8" Type="http://schemas.openxmlformats.org/officeDocument/2006/relationships/image" Target="../media/image18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6.png"/><Relationship Id="rId3" Type="http://schemas.openxmlformats.org/officeDocument/2006/relationships/image" Target="../media/image180.png"/><Relationship Id="rId4" Type="http://schemas.openxmlformats.org/officeDocument/2006/relationships/image" Target="../media/image185.png"/><Relationship Id="rId5" Type="http://schemas.openxmlformats.org/officeDocument/2006/relationships/image" Target="../media/image176.png"/><Relationship Id="rId6" Type="http://schemas.openxmlformats.org/officeDocument/2006/relationships/image" Target="../media/image212.png"/><Relationship Id="rId7" Type="http://schemas.openxmlformats.org/officeDocument/2006/relationships/image" Target="../media/image191.png"/><Relationship Id="rId8" Type="http://schemas.openxmlformats.org/officeDocument/2006/relationships/image" Target="../media/image17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 Id="rId3" Type="http://schemas.openxmlformats.org/officeDocument/2006/relationships/image" Target="../media/image195.png"/><Relationship Id="rId4" Type="http://schemas.openxmlformats.org/officeDocument/2006/relationships/image" Target="../media/image183.png"/><Relationship Id="rId5" Type="http://schemas.openxmlformats.org/officeDocument/2006/relationships/image" Target="../media/image179.png"/><Relationship Id="rId6" Type="http://schemas.openxmlformats.org/officeDocument/2006/relationships/image" Target="../media/image18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0.png"/><Relationship Id="rId3" Type="http://schemas.openxmlformats.org/officeDocument/2006/relationships/image" Target="../media/image189.png"/><Relationship Id="rId4" Type="http://schemas.openxmlformats.org/officeDocument/2006/relationships/image" Target="../media/image197.png"/><Relationship Id="rId9" Type="http://schemas.openxmlformats.org/officeDocument/2006/relationships/image" Target="../media/image199.png"/><Relationship Id="rId5" Type="http://schemas.openxmlformats.org/officeDocument/2006/relationships/image" Target="../media/image193.png"/><Relationship Id="rId6" Type="http://schemas.openxmlformats.org/officeDocument/2006/relationships/image" Target="../media/image188.png"/><Relationship Id="rId7" Type="http://schemas.openxmlformats.org/officeDocument/2006/relationships/image" Target="../media/image204.png"/><Relationship Id="rId8" Type="http://schemas.openxmlformats.org/officeDocument/2006/relationships/image" Target="../media/image19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2.png"/><Relationship Id="rId3" Type="http://schemas.openxmlformats.org/officeDocument/2006/relationships/image" Target="../media/image198.png"/><Relationship Id="rId4" Type="http://schemas.openxmlformats.org/officeDocument/2006/relationships/image" Target="../media/image201.png"/><Relationship Id="rId9" Type="http://schemas.openxmlformats.org/officeDocument/2006/relationships/image" Target="../media/image194.png"/><Relationship Id="rId5" Type="http://schemas.openxmlformats.org/officeDocument/2006/relationships/image" Target="../media/image202.png"/><Relationship Id="rId6" Type="http://schemas.openxmlformats.org/officeDocument/2006/relationships/image" Target="../media/image205.png"/><Relationship Id="rId7" Type="http://schemas.openxmlformats.org/officeDocument/2006/relationships/image" Target="../media/image203.png"/><Relationship Id="rId8" Type="http://schemas.openxmlformats.org/officeDocument/2006/relationships/image" Target="../media/image20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8.png"/><Relationship Id="rId3" Type="http://schemas.openxmlformats.org/officeDocument/2006/relationships/image" Target="../media/image20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3.png"/><Relationship Id="rId3" Type="http://schemas.openxmlformats.org/officeDocument/2006/relationships/image" Target="../media/image20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18" name="Shape 2018"/>
        <p:cNvGrpSpPr/>
        <p:nvPr/>
      </p:nvGrpSpPr>
      <p:grpSpPr>
        <a:xfrm>
          <a:off x="0" y="0"/>
          <a:ext cx="0" cy="0"/>
          <a:chOff x="0" y="0"/>
          <a:chExt cx="0" cy="0"/>
        </a:xfrm>
      </p:grpSpPr>
      <p:sp>
        <p:nvSpPr>
          <p:cNvPr id="2019" name="Google Shape;2019;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0" name="Google Shape;2020;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1" name="Google Shape;2021;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2" name="Google Shape;2022;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5043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3051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rotWithShape="1">
          <a:blip r:embed="rId2">
            <a:alphaModFix/>
          </a:blip>
          <a:srcRect b="0" l="0" r="0" t="0"/>
          <a:stretch/>
        </p:blipFill>
        <p:spPr>
          <a:xfrm>
            <a:off x="0" y="0"/>
            <a:ext cx="9143971"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1.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2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 Id="rId3" Type="http://schemas.openxmlformats.org/officeDocument/2006/relationships/image" Target="../media/image2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 Id="rId3" Type="http://schemas.openxmlformats.org/officeDocument/2006/relationships/image" Target="../media/image20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2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image" Target="../media/image219.png"/><Relationship Id="rId4" Type="http://schemas.openxmlformats.org/officeDocument/2006/relationships/image" Target="../media/image2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219.png"/><Relationship Id="rId4" Type="http://schemas.openxmlformats.org/officeDocument/2006/relationships/image" Target="../media/image2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 Id="rId3" Type="http://schemas.openxmlformats.org/officeDocument/2006/relationships/image" Target="../media/image2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image" Target="../media/image235.png"/><Relationship Id="rId4" Type="http://schemas.openxmlformats.org/officeDocument/2006/relationships/image" Target="../media/image216.gif"/><Relationship Id="rId5" Type="http://schemas.openxmlformats.org/officeDocument/2006/relationships/image" Target="../media/image2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219.png"/><Relationship Id="rId4" Type="http://schemas.openxmlformats.org/officeDocument/2006/relationships/image" Target="../media/image2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 Id="rId3" Type="http://schemas.openxmlformats.org/officeDocument/2006/relationships/image" Target="../media/image219.png"/><Relationship Id="rId4" Type="http://schemas.openxmlformats.org/officeDocument/2006/relationships/image" Target="../media/image2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4.png"/><Relationship Id="rId6" Type="http://schemas.openxmlformats.org/officeDocument/2006/relationships/image" Target="../media/image1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2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 Id="rId3" Type="http://schemas.openxmlformats.org/officeDocument/2006/relationships/image" Target="../media/image21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2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image" Target="../media/image20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 Id="rId3" Type="http://schemas.openxmlformats.org/officeDocument/2006/relationships/image" Target="../media/image214.gif"/><Relationship Id="rId4" Type="http://schemas.openxmlformats.org/officeDocument/2006/relationships/image" Target="../media/image216.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8.xml"/><Relationship Id="rId3" Type="http://schemas.openxmlformats.org/officeDocument/2006/relationships/hyperlink" Target="http://www.youtube.com/watch?v=mm8_pEtm35M" TargetMode="External"/><Relationship Id="rId4" Type="http://schemas.openxmlformats.org/officeDocument/2006/relationships/image" Target="../media/image21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image" Target="../media/image2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 Id="rId3" Type="http://schemas.openxmlformats.org/officeDocument/2006/relationships/image" Target="../media/image233.png"/><Relationship Id="rId4" Type="http://schemas.openxmlformats.org/officeDocument/2006/relationships/image" Target="../media/image1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 Id="rId3" Type="http://schemas.openxmlformats.org/officeDocument/2006/relationships/image" Target="../media/image2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 Id="rId3" Type="http://schemas.openxmlformats.org/officeDocument/2006/relationships/image" Target="../media/image225.png"/><Relationship Id="rId4" Type="http://schemas.openxmlformats.org/officeDocument/2006/relationships/image" Target="../media/image1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 Id="rId3" Type="http://schemas.openxmlformats.org/officeDocument/2006/relationships/image" Target="../media/image220.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image" Target="../media/image2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0.xml"/><Relationship Id="rId3" Type="http://schemas.openxmlformats.org/officeDocument/2006/relationships/image" Target="../media/image2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1.xml"/><Relationship Id="rId3" Type="http://schemas.openxmlformats.org/officeDocument/2006/relationships/image" Target="../media/image2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5.xml"/><Relationship Id="rId3" Type="http://schemas.openxmlformats.org/officeDocument/2006/relationships/image" Target="../media/image2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 Id="rId3" Type="http://schemas.openxmlformats.org/officeDocument/2006/relationships/image" Target="../media/image2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 Id="rId3" Type="http://schemas.openxmlformats.org/officeDocument/2006/relationships/image" Target="../media/image221.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2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3.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4.png"/><Relationship Id="rId6" Type="http://schemas.openxmlformats.org/officeDocument/2006/relationships/image" Target="../media/image1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4.xml"/><Relationship Id="rId3" Type="http://schemas.openxmlformats.org/officeDocument/2006/relationships/image" Target="../media/image2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5.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4.png"/><Relationship Id="rId6" Type="http://schemas.openxmlformats.org/officeDocument/2006/relationships/image" Target="../media/image1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 Id="rId3" Type="http://schemas.openxmlformats.org/officeDocument/2006/relationships/image" Target="../media/image2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2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sp>
        <p:nvSpPr>
          <p:cNvPr id="2027" name="Google Shape;2027;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GRC </a:t>
            </a:r>
            <a:r>
              <a:rPr lang="en"/>
              <a:t>Day 1</a:t>
            </a:r>
            <a:endParaRPr/>
          </a:p>
        </p:txBody>
      </p:sp>
      <p:sp>
        <p:nvSpPr>
          <p:cNvPr id="2028" name="Google Shape;2028;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sz="3000"/>
              <a:t>GRC: </a:t>
            </a:r>
            <a:endParaRPr sz="3000"/>
          </a:p>
          <a:p>
            <a:pPr indent="0" lvl="0" marL="0" rtl="0" algn="l">
              <a:spcBef>
                <a:spcPts val="0"/>
              </a:spcBef>
              <a:spcAft>
                <a:spcPts val="0"/>
              </a:spcAft>
              <a:buNone/>
            </a:pPr>
            <a:r>
              <a:rPr lang="en" sz="3000"/>
              <a:t>Security Within an Organization </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6" name="Shape 2116"/>
        <p:cNvGrpSpPr/>
        <p:nvPr/>
      </p:nvGrpSpPr>
      <p:grpSpPr>
        <a:xfrm>
          <a:off x="0" y="0"/>
          <a:ext cx="0" cy="0"/>
          <a:chOff x="0" y="0"/>
          <a:chExt cx="0" cy="0"/>
        </a:xfrm>
      </p:grpSpPr>
      <p:sp>
        <p:nvSpPr>
          <p:cNvPr id="2117" name="Google Shape;2117;p112"/>
          <p:cNvSpPr/>
          <p:nvPr/>
        </p:nvSpPr>
        <p:spPr>
          <a:xfrm rot="-5400000">
            <a:off x="2008200" y="-2008300"/>
            <a:ext cx="5146200" cy="9162600"/>
          </a:xfrm>
          <a:prstGeom prst="rect">
            <a:avLst/>
          </a:prstGeom>
          <a:gradFill>
            <a:gsLst>
              <a:gs pos="0">
                <a:srgbClr val="FFFFFF"/>
              </a:gs>
              <a:gs pos="48000">
                <a:srgbClr val="3CACD8"/>
              </a:gs>
              <a:gs pos="100000">
                <a:srgbClr val="3CACD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12"/>
          <p:cNvSpPr/>
          <p:nvPr/>
        </p:nvSpPr>
        <p:spPr>
          <a:xfrm>
            <a:off x="1728375" y="4348875"/>
            <a:ext cx="8225400" cy="794700"/>
          </a:xfrm>
          <a:prstGeom prst="round2SameRect">
            <a:avLst>
              <a:gd fmla="val 50000" name="adj1"/>
              <a:gd fmla="val 0" name="adj2"/>
            </a:avLst>
          </a:prstGeom>
          <a:solidFill>
            <a:srgbClr val="3CAC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20" name="Google Shape;2120;p112"/>
          <p:cNvPicPr preferRelativeResize="0"/>
          <p:nvPr/>
        </p:nvPicPr>
        <p:blipFill rotWithShape="1">
          <a:blip r:embed="rId3">
            <a:alphaModFix/>
          </a:blip>
          <a:srcRect b="6611" l="13472" r="15129" t="0"/>
          <a:stretch/>
        </p:blipFill>
        <p:spPr>
          <a:xfrm>
            <a:off x="1374400" y="478975"/>
            <a:ext cx="6528274" cy="4803200"/>
          </a:xfrm>
          <a:prstGeom prst="rect">
            <a:avLst/>
          </a:prstGeom>
          <a:noFill/>
          <a:ln>
            <a:noFill/>
          </a:ln>
          <a:effectLst>
            <a:outerShdw blurRad="285750" rotWithShape="0" algn="bl" dir="3120000" dist="133350">
              <a:srgbClr val="000000">
                <a:alpha val="34000"/>
              </a:srgbClr>
            </a:outerShdw>
          </a:effectLst>
        </p:spPr>
      </p:pic>
      <p:sp>
        <p:nvSpPr>
          <p:cNvPr id="2121" name="Google Shape;2121;p112"/>
          <p:cNvSpPr txBox="1"/>
          <p:nvPr>
            <p:ph idx="1" type="subTitle"/>
          </p:nvPr>
        </p:nvSpPr>
        <p:spPr>
          <a:xfrm>
            <a:off x="1822100" y="1206200"/>
            <a:ext cx="5414100" cy="2926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These units introduce Splunk, incident response procedures, and forensics.</a:t>
            </a:r>
            <a:endParaRPr sz="1600">
              <a:solidFill>
                <a:schemeClr val="dk1"/>
              </a:solidFill>
              <a:latin typeface="Roboto Medium"/>
              <a:ea typeface="Roboto Medium"/>
              <a:cs typeface="Roboto Medium"/>
              <a:sym typeface="Roboto Medium"/>
            </a:endParaRPr>
          </a:p>
          <a:p>
            <a:pPr indent="0" lvl="0" marL="0" rtl="0" algn="l">
              <a:spcBef>
                <a:spcPts val="800"/>
              </a:spcBef>
              <a:spcAft>
                <a:spcPts val="0"/>
              </a:spcAft>
              <a:buNone/>
            </a:pPr>
            <a:r>
              <a:rPr b="1" lang="en" sz="1600">
                <a:solidFill>
                  <a:srgbClr val="258BB3"/>
                </a:solidFill>
              </a:rPr>
              <a:t>Job Context </a:t>
            </a:r>
            <a:endParaRPr b="1" sz="1600">
              <a:solidFill>
                <a:srgbClr val="258BB3"/>
              </a:solidFill>
            </a:endParaRPr>
          </a:p>
          <a:p>
            <a:pPr indent="0" lvl="0" marL="0" rtl="0" algn="l">
              <a:spcBef>
                <a:spcPts val="0"/>
              </a:spcBef>
              <a:spcAft>
                <a:spcPts val="0"/>
              </a:spcAft>
              <a:buNone/>
            </a:pPr>
            <a:r>
              <a:rPr lang="en" sz="1600">
                <a:solidFill>
                  <a:schemeClr val="dk1"/>
                </a:solidFill>
              </a:rPr>
              <a:t>These skills are most relevant to SOC analysts and network forensics roles.</a:t>
            </a:r>
            <a:endParaRPr sz="1600">
              <a:solidFill>
                <a:schemeClr val="dk1"/>
              </a:solidFill>
              <a:latin typeface="Roboto Medium"/>
              <a:ea typeface="Roboto Medium"/>
              <a:cs typeface="Roboto Medium"/>
              <a:sym typeface="Roboto Medium"/>
            </a:endParaRPr>
          </a:p>
        </p:txBody>
      </p:sp>
      <p:sp>
        <p:nvSpPr>
          <p:cNvPr id="2122" name="Google Shape;2122;p112"/>
          <p:cNvSpPr txBox="1"/>
          <p:nvPr/>
        </p:nvSpPr>
        <p:spPr>
          <a:xfrm>
            <a:off x="2185175" y="793775"/>
            <a:ext cx="59973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Module:</a:t>
            </a:r>
            <a:r>
              <a:rPr lang="en" sz="2000">
                <a:latin typeface="Roboto Medium"/>
                <a:ea typeface="Roboto Medium"/>
                <a:cs typeface="Roboto Medium"/>
                <a:sym typeface="Roboto Medium"/>
              </a:rPr>
              <a:t> </a:t>
            </a:r>
            <a:r>
              <a:rPr b="1" lang="en" sz="2000">
                <a:latin typeface="Roboto"/>
                <a:ea typeface="Roboto"/>
                <a:cs typeface="Roboto"/>
                <a:sym typeface="Roboto"/>
              </a:rPr>
              <a:t>De</a:t>
            </a:r>
            <a:r>
              <a:rPr b="1" lang="en" sz="2000">
                <a:latin typeface="Roboto"/>
                <a:ea typeface="Roboto"/>
                <a:cs typeface="Roboto"/>
                <a:sym typeface="Roboto"/>
              </a:rPr>
              <a:t>fensive Security</a:t>
            </a:r>
            <a:endParaRPr sz="2000"/>
          </a:p>
        </p:txBody>
      </p:sp>
      <p:sp>
        <p:nvSpPr>
          <p:cNvPr id="2123" name="Google Shape;2123;p112"/>
          <p:cNvSpPr/>
          <p:nvPr/>
        </p:nvSpPr>
        <p:spPr>
          <a:xfrm>
            <a:off x="9162600" y="3825750"/>
            <a:ext cx="947400" cy="131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7" name="Shape 2127"/>
        <p:cNvGrpSpPr/>
        <p:nvPr/>
      </p:nvGrpSpPr>
      <p:grpSpPr>
        <a:xfrm>
          <a:off x="0" y="0"/>
          <a:ext cx="0" cy="0"/>
          <a:chOff x="0" y="0"/>
          <a:chExt cx="0" cy="0"/>
        </a:xfrm>
      </p:grpSpPr>
      <p:sp>
        <p:nvSpPr>
          <p:cNvPr id="2128" name="Google Shape;2128;p113"/>
          <p:cNvSpPr/>
          <p:nvPr/>
        </p:nvSpPr>
        <p:spPr>
          <a:xfrm>
            <a:off x="5417200" y="585125"/>
            <a:ext cx="1934700" cy="16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9" name="Google Shape;2129;p113"/>
          <p:cNvCxnSpPr/>
          <p:nvPr/>
        </p:nvCxnSpPr>
        <p:spPr>
          <a:xfrm flipH="1">
            <a:off x="4664500" y="999550"/>
            <a:ext cx="822600" cy="1082700"/>
          </a:xfrm>
          <a:prstGeom prst="straightConnector1">
            <a:avLst/>
          </a:prstGeom>
          <a:noFill/>
          <a:ln cap="flat" cmpd="sng" w="152400">
            <a:solidFill>
              <a:srgbClr val="CCCCCC"/>
            </a:solidFill>
            <a:prstDash val="solid"/>
            <a:round/>
            <a:headEnd len="med" w="med" type="none"/>
            <a:tailEnd len="med" w="med" type="none"/>
          </a:ln>
        </p:spPr>
      </p:cxnSp>
      <p:cxnSp>
        <p:nvCxnSpPr>
          <p:cNvPr id="2130" name="Google Shape;2130;p113"/>
          <p:cNvCxnSpPr/>
          <p:nvPr/>
        </p:nvCxnSpPr>
        <p:spPr>
          <a:xfrm>
            <a:off x="7210350" y="868250"/>
            <a:ext cx="900300" cy="1172400"/>
          </a:xfrm>
          <a:prstGeom prst="straightConnector1">
            <a:avLst/>
          </a:prstGeom>
          <a:noFill/>
          <a:ln cap="flat" cmpd="sng" w="152400">
            <a:solidFill>
              <a:srgbClr val="CCCCCC"/>
            </a:solidFill>
            <a:prstDash val="solid"/>
            <a:round/>
            <a:headEnd len="med" w="med" type="none"/>
            <a:tailEnd len="med" w="med" type="none"/>
          </a:ln>
        </p:spPr>
      </p:cxnSp>
      <p:cxnSp>
        <p:nvCxnSpPr>
          <p:cNvPr id="2131" name="Google Shape;2131;p113"/>
          <p:cNvCxnSpPr/>
          <p:nvPr/>
        </p:nvCxnSpPr>
        <p:spPr>
          <a:xfrm>
            <a:off x="4654150" y="2988225"/>
            <a:ext cx="624600" cy="812100"/>
          </a:xfrm>
          <a:prstGeom prst="straightConnector1">
            <a:avLst/>
          </a:prstGeom>
          <a:noFill/>
          <a:ln cap="flat" cmpd="sng" w="152400">
            <a:solidFill>
              <a:srgbClr val="CCCCCC"/>
            </a:solidFill>
            <a:prstDash val="solid"/>
            <a:round/>
            <a:headEnd len="med" w="med" type="none"/>
            <a:tailEnd len="med" w="med" type="none"/>
          </a:ln>
        </p:spPr>
      </p:cxnSp>
      <p:cxnSp>
        <p:nvCxnSpPr>
          <p:cNvPr id="2132" name="Google Shape;2132;p113"/>
          <p:cNvCxnSpPr/>
          <p:nvPr/>
        </p:nvCxnSpPr>
        <p:spPr>
          <a:xfrm flipH="1">
            <a:off x="7600700" y="3019475"/>
            <a:ext cx="499800" cy="843300"/>
          </a:xfrm>
          <a:prstGeom prst="straightConnector1">
            <a:avLst/>
          </a:prstGeom>
          <a:noFill/>
          <a:ln cap="flat" cmpd="sng" w="152400">
            <a:solidFill>
              <a:srgbClr val="CCCCCC"/>
            </a:solidFill>
            <a:prstDash val="solid"/>
            <a:round/>
            <a:headEnd len="med" w="med" type="none"/>
            <a:tailEnd len="med" w="med" type="none"/>
          </a:ln>
        </p:spPr>
      </p:cxnSp>
      <p:cxnSp>
        <p:nvCxnSpPr>
          <p:cNvPr id="2133" name="Google Shape;2133;p113"/>
          <p:cNvCxnSpPr/>
          <p:nvPr/>
        </p:nvCxnSpPr>
        <p:spPr>
          <a:xfrm>
            <a:off x="6049350" y="4206425"/>
            <a:ext cx="926700" cy="0"/>
          </a:xfrm>
          <a:prstGeom prst="straightConnector1">
            <a:avLst/>
          </a:prstGeom>
          <a:noFill/>
          <a:ln cap="flat" cmpd="sng" w="152400">
            <a:solidFill>
              <a:srgbClr val="CCCCCC"/>
            </a:solidFill>
            <a:prstDash val="solid"/>
            <a:round/>
            <a:headEnd len="med" w="med" type="none"/>
            <a:tailEnd len="med" w="med" type="none"/>
          </a:ln>
        </p:spPr>
      </p:cxnSp>
      <p:sp>
        <p:nvSpPr>
          <p:cNvPr id="2134" name="Google Shape;2134;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Team </a:t>
            </a:r>
            <a:r>
              <a:rPr lang="en"/>
              <a:t>Alignment</a:t>
            </a:r>
            <a:endParaRPr/>
          </a:p>
        </p:txBody>
      </p:sp>
      <p:sp>
        <p:nvSpPr>
          <p:cNvPr id="2135" name="Google Shape;2135;p113"/>
          <p:cNvSpPr txBox="1"/>
          <p:nvPr>
            <p:ph idx="1" type="subTitle"/>
          </p:nvPr>
        </p:nvSpPr>
        <p:spPr>
          <a:xfrm>
            <a:off x="0" y="675975"/>
            <a:ext cx="3727500" cy="4103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latin typeface="Roboto Medium"/>
                <a:ea typeface="Roboto Medium"/>
                <a:cs typeface="Roboto Medium"/>
                <a:sym typeface="Roboto Medium"/>
              </a:rPr>
              <a:t>M</a:t>
            </a:r>
            <a:r>
              <a:rPr lang="en">
                <a:latin typeface="Roboto Medium"/>
                <a:ea typeface="Roboto Medium"/>
                <a:cs typeface="Roboto Medium"/>
                <a:sym typeface="Roboto Medium"/>
              </a:rPr>
              <a:t>ultiple security teams work together to protect the larger organization. </a:t>
            </a:r>
            <a:endParaRPr>
              <a:latin typeface="Roboto Medium"/>
              <a:ea typeface="Roboto Medium"/>
              <a:cs typeface="Roboto Medium"/>
              <a:sym typeface="Roboto Medium"/>
            </a:endParaRPr>
          </a:p>
          <a:p>
            <a:pPr indent="0" lvl="0" marL="0" rtl="0" algn="l">
              <a:spcBef>
                <a:spcPts val="800"/>
              </a:spcBef>
              <a:spcAft>
                <a:spcPts val="0"/>
              </a:spcAft>
              <a:buClr>
                <a:schemeClr val="dk1"/>
              </a:buClr>
              <a:buSzPts val="1100"/>
              <a:buFont typeface="Arial"/>
              <a:buNone/>
            </a:pPr>
            <a:r>
              <a:t/>
            </a:r>
            <a:endParaRPr>
              <a:latin typeface="Roboto Medium"/>
              <a:ea typeface="Roboto Medium"/>
              <a:cs typeface="Roboto Medium"/>
              <a:sym typeface="Roboto Medium"/>
            </a:endParaRPr>
          </a:p>
          <a:p>
            <a:pPr indent="0" lvl="0" marL="0" rtl="0" algn="l">
              <a:spcBef>
                <a:spcPts val="800"/>
              </a:spcBef>
              <a:spcAft>
                <a:spcPts val="0"/>
              </a:spcAft>
              <a:buNone/>
            </a:pPr>
            <a:r>
              <a:rPr b="1" lang="en" sz="1600"/>
              <a:t>Example</a:t>
            </a:r>
            <a:r>
              <a:rPr lang="en" sz="1600"/>
              <a:t>: An organization’s Incident Response team needs to work closely with its </a:t>
            </a:r>
            <a:endParaRPr sz="1600"/>
          </a:p>
          <a:p>
            <a:pPr indent="0" lvl="0" marL="0" rtl="0" algn="l">
              <a:spcBef>
                <a:spcPts val="0"/>
              </a:spcBef>
              <a:spcAft>
                <a:spcPts val="0"/>
              </a:spcAft>
              <a:buNone/>
            </a:pPr>
            <a:r>
              <a:rPr lang="en" sz="1600"/>
              <a:t>IT and Networking</a:t>
            </a:r>
            <a:r>
              <a:rPr lang="en" sz="1600"/>
              <a:t> department to report breaches and recommend how to better secure systems.</a:t>
            </a:r>
            <a:endParaRPr/>
          </a:p>
          <a:p>
            <a:pPr indent="0" lvl="0" marL="0" rtl="0" algn="l">
              <a:spcBef>
                <a:spcPts val="0"/>
              </a:spcBef>
              <a:spcAft>
                <a:spcPts val="0"/>
              </a:spcAft>
              <a:buNone/>
            </a:pPr>
            <a:r>
              <a:t/>
            </a:r>
            <a:endParaRPr/>
          </a:p>
        </p:txBody>
      </p:sp>
      <p:sp>
        <p:nvSpPr>
          <p:cNvPr id="2136" name="Google Shape;2136;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137" name="Google Shape;2137;p113"/>
          <p:cNvPicPr preferRelativeResize="0"/>
          <p:nvPr/>
        </p:nvPicPr>
        <p:blipFill rotWithShape="1">
          <a:blip r:embed="rId3">
            <a:alphaModFix/>
          </a:blip>
          <a:srcRect b="6611" l="13472" r="15129" t="0"/>
          <a:stretch/>
        </p:blipFill>
        <p:spPr>
          <a:xfrm>
            <a:off x="5248076" y="161274"/>
            <a:ext cx="2174774" cy="1600101"/>
          </a:xfrm>
          <a:prstGeom prst="rect">
            <a:avLst/>
          </a:prstGeom>
          <a:noFill/>
          <a:ln>
            <a:noFill/>
          </a:ln>
          <a:effectLst>
            <a:outerShdw blurRad="171450" rotWithShape="0" algn="bl" dir="3120000" dist="85725">
              <a:srgbClr val="000000">
                <a:alpha val="34000"/>
              </a:srgbClr>
            </a:outerShdw>
          </a:effectLst>
        </p:spPr>
      </p:pic>
      <p:pic>
        <p:nvPicPr>
          <p:cNvPr id="2138" name="Google Shape;2138;p113"/>
          <p:cNvPicPr preferRelativeResize="0"/>
          <p:nvPr/>
        </p:nvPicPr>
        <p:blipFill rotWithShape="1">
          <a:blip r:embed="rId3">
            <a:alphaModFix/>
          </a:blip>
          <a:srcRect b="6611" l="13472" r="15129" t="0"/>
          <a:stretch/>
        </p:blipFill>
        <p:spPr>
          <a:xfrm>
            <a:off x="3727926" y="1801649"/>
            <a:ext cx="2174774" cy="1600101"/>
          </a:xfrm>
          <a:prstGeom prst="rect">
            <a:avLst/>
          </a:prstGeom>
          <a:noFill/>
          <a:ln>
            <a:noFill/>
          </a:ln>
          <a:effectLst>
            <a:outerShdw blurRad="171450" rotWithShape="0" algn="bl" dir="3120000" dist="85725">
              <a:srgbClr val="000000">
                <a:alpha val="34000"/>
              </a:srgbClr>
            </a:outerShdw>
          </a:effectLst>
        </p:spPr>
      </p:pic>
      <p:pic>
        <p:nvPicPr>
          <p:cNvPr id="2139" name="Google Shape;2139;p113"/>
          <p:cNvPicPr preferRelativeResize="0"/>
          <p:nvPr/>
        </p:nvPicPr>
        <p:blipFill rotWithShape="1">
          <a:blip r:embed="rId3">
            <a:alphaModFix/>
          </a:blip>
          <a:srcRect b="6611" l="13472" r="15129" t="0"/>
          <a:stretch/>
        </p:blipFill>
        <p:spPr>
          <a:xfrm>
            <a:off x="4207526" y="3412174"/>
            <a:ext cx="2174774" cy="1600101"/>
          </a:xfrm>
          <a:prstGeom prst="rect">
            <a:avLst/>
          </a:prstGeom>
          <a:noFill/>
          <a:ln>
            <a:noFill/>
          </a:ln>
          <a:effectLst>
            <a:outerShdw blurRad="171450" rotWithShape="0" algn="bl" dir="3120000" dist="85725">
              <a:srgbClr val="000000">
                <a:alpha val="34000"/>
              </a:srgbClr>
            </a:outerShdw>
          </a:effectLst>
        </p:spPr>
      </p:pic>
      <p:pic>
        <p:nvPicPr>
          <p:cNvPr id="2140" name="Google Shape;2140;p113"/>
          <p:cNvPicPr preferRelativeResize="0"/>
          <p:nvPr/>
        </p:nvPicPr>
        <p:blipFill rotWithShape="1">
          <a:blip r:embed="rId3">
            <a:alphaModFix/>
          </a:blip>
          <a:srcRect b="6611" l="13472" r="15129" t="0"/>
          <a:stretch/>
        </p:blipFill>
        <p:spPr>
          <a:xfrm>
            <a:off x="6528726" y="3412174"/>
            <a:ext cx="2174774" cy="1600101"/>
          </a:xfrm>
          <a:prstGeom prst="rect">
            <a:avLst/>
          </a:prstGeom>
          <a:noFill/>
          <a:ln>
            <a:noFill/>
          </a:ln>
          <a:effectLst>
            <a:outerShdw blurRad="171450" rotWithShape="0" algn="bl" dir="3120000" dist="85725">
              <a:srgbClr val="000000">
                <a:alpha val="34000"/>
              </a:srgbClr>
            </a:outerShdw>
          </a:effectLst>
        </p:spPr>
      </p:pic>
      <p:pic>
        <p:nvPicPr>
          <p:cNvPr id="2141" name="Google Shape;2141;p113"/>
          <p:cNvPicPr preferRelativeResize="0"/>
          <p:nvPr/>
        </p:nvPicPr>
        <p:blipFill rotWithShape="1">
          <a:blip r:embed="rId3">
            <a:alphaModFix/>
          </a:blip>
          <a:srcRect b="6611" l="13472" r="15129" t="0"/>
          <a:stretch/>
        </p:blipFill>
        <p:spPr>
          <a:xfrm>
            <a:off x="6768201" y="1801649"/>
            <a:ext cx="2174774" cy="1600101"/>
          </a:xfrm>
          <a:prstGeom prst="rect">
            <a:avLst/>
          </a:prstGeom>
          <a:noFill/>
          <a:ln>
            <a:noFill/>
          </a:ln>
          <a:effectLst>
            <a:outerShdw blurRad="171450" rotWithShape="0" algn="bl" dir="3120000" dist="85725">
              <a:srgbClr val="000000">
                <a:alpha val="34000"/>
              </a:srgbClr>
            </a:outerShdw>
          </a:effectLst>
        </p:spPr>
      </p:pic>
      <p:sp>
        <p:nvSpPr>
          <p:cNvPr id="2142" name="Google Shape;2142;p113"/>
          <p:cNvSpPr/>
          <p:nvPr/>
        </p:nvSpPr>
        <p:spPr>
          <a:xfrm>
            <a:off x="5848088" y="368075"/>
            <a:ext cx="1014000" cy="1000200"/>
          </a:xfrm>
          <a:prstGeom prst="ellipse">
            <a:avLst/>
          </a:prstGeom>
          <a:gradFill>
            <a:gsLst>
              <a:gs pos="0">
                <a:srgbClr val="A3E82B"/>
              </a:gs>
              <a:gs pos="58999">
                <a:srgbClr val="FAFAFA"/>
              </a:gs>
              <a:gs pos="100000">
                <a:srgbClr val="FAFAF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13"/>
          <p:cNvSpPr/>
          <p:nvPr/>
        </p:nvSpPr>
        <p:spPr>
          <a:xfrm>
            <a:off x="4308300" y="1988025"/>
            <a:ext cx="1014000" cy="1000200"/>
          </a:xfrm>
          <a:prstGeom prst="ellipse">
            <a:avLst/>
          </a:prstGeom>
          <a:gradFill>
            <a:gsLst>
              <a:gs pos="0">
                <a:srgbClr val="1DC8B1"/>
              </a:gs>
              <a:gs pos="58999">
                <a:srgbClr val="FAFAFA"/>
              </a:gs>
              <a:gs pos="100000">
                <a:srgbClr val="FAFAF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13"/>
          <p:cNvSpPr/>
          <p:nvPr/>
        </p:nvSpPr>
        <p:spPr>
          <a:xfrm>
            <a:off x="4787913" y="3643525"/>
            <a:ext cx="1014000" cy="1000200"/>
          </a:xfrm>
          <a:prstGeom prst="ellipse">
            <a:avLst/>
          </a:prstGeom>
          <a:gradFill>
            <a:gsLst>
              <a:gs pos="0">
                <a:srgbClr val="1D7E74"/>
              </a:gs>
              <a:gs pos="58999">
                <a:srgbClr val="FAFAFA"/>
              </a:gs>
              <a:gs pos="100000">
                <a:srgbClr val="FAFAF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13"/>
          <p:cNvSpPr/>
          <p:nvPr/>
        </p:nvSpPr>
        <p:spPr>
          <a:xfrm>
            <a:off x="7150088" y="3622725"/>
            <a:ext cx="1014000" cy="1000200"/>
          </a:xfrm>
          <a:prstGeom prst="ellipse">
            <a:avLst/>
          </a:prstGeom>
          <a:gradFill>
            <a:gsLst>
              <a:gs pos="0">
                <a:srgbClr val="0B5394"/>
              </a:gs>
              <a:gs pos="58999">
                <a:srgbClr val="FAFAFA"/>
              </a:gs>
              <a:gs pos="100000">
                <a:srgbClr val="FAFAF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13"/>
          <p:cNvSpPr/>
          <p:nvPr/>
        </p:nvSpPr>
        <p:spPr>
          <a:xfrm>
            <a:off x="7356300" y="1988025"/>
            <a:ext cx="1014000" cy="1000200"/>
          </a:xfrm>
          <a:prstGeom prst="ellipse">
            <a:avLst/>
          </a:prstGeom>
          <a:gradFill>
            <a:gsLst>
              <a:gs pos="0">
                <a:srgbClr val="3CACD8"/>
              </a:gs>
              <a:gs pos="58999">
                <a:srgbClr val="FAFAFA"/>
              </a:gs>
              <a:gs pos="100000">
                <a:srgbClr val="FAFAF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13"/>
          <p:cNvSpPr txBox="1"/>
          <p:nvPr/>
        </p:nvSpPr>
        <p:spPr>
          <a:xfrm>
            <a:off x="4192250" y="3558975"/>
            <a:ext cx="2253600" cy="117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Medium"/>
                <a:ea typeface="Roboto Medium"/>
                <a:cs typeface="Roboto Medium"/>
                <a:sym typeface="Roboto Medium"/>
              </a:rPr>
              <a:t>Web </a:t>
            </a:r>
            <a:br>
              <a:rPr lang="en" sz="2000">
                <a:latin typeface="Roboto Medium"/>
                <a:ea typeface="Roboto Medium"/>
                <a:cs typeface="Roboto Medium"/>
                <a:sym typeface="Roboto Medium"/>
              </a:rPr>
            </a:br>
            <a:r>
              <a:rPr lang="en" sz="2000">
                <a:latin typeface="Roboto Medium"/>
                <a:ea typeface="Roboto Medium"/>
                <a:cs typeface="Roboto Medium"/>
                <a:sym typeface="Roboto Medium"/>
              </a:rPr>
              <a:t>and Web</a:t>
            </a:r>
            <a:br>
              <a:rPr lang="en" sz="2000">
                <a:latin typeface="Roboto Medium"/>
                <a:ea typeface="Roboto Medium"/>
                <a:cs typeface="Roboto Medium"/>
                <a:sym typeface="Roboto Medium"/>
              </a:rPr>
            </a:br>
            <a:r>
              <a:rPr lang="en" sz="2000">
                <a:latin typeface="Roboto Medium"/>
                <a:ea typeface="Roboto Medium"/>
                <a:cs typeface="Roboto Medium"/>
                <a:sym typeface="Roboto Medium"/>
              </a:rPr>
              <a:t>Vulnerabilities</a:t>
            </a:r>
            <a:br>
              <a:rPr lang="en" sz="2000">
                <a:latin typeface="Roboto Medium"/>
                <a:ea typeface="Roboto Medium"/>
                <a:cs typeface="Roboto Medium"/>
                <a:sym typeface="Roboto Medium"/>
              </a:rPr>
            </a:br>
            <a:endParaRPr sz="2000">
              <a:latin typeface="Roboto Medium"/>
              <a:ea typeface="Roboto Medium"/>
              <a:cs typeface="Roboto Medium"/>
              <a:sym typeface="Roboto Medium"/>
            </a:endParaRPr>
          </a:p>
        </p:txBody>
      </p:sp>
      <p:sp>
        <p:nvSpPr>
          <p:cNvPr id="2148" name="Google Shape;2148;p113"/>
          <p:cNvSpPr txBox="1"/>
          <p:nvPr/>
        </p:nvSpPr>
        <p:spPr>
          <a:xfrm>
            <a:off x="6554450" y="3731325"/>
            <a:ext cx="2205300" cy="10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Medium"/>
                <a:ea typeface="Roboto Medium"/>
                <a:cs typeface="Roboto Medium"/>
                <a:sym typeface="Roboto Medium"/>
              </a:rPr>
              <a:t>Offensive</a:t>
            </a:r>
            <a:br>
              <a:rPr lang="en" sz="2000">
                <a:latin typeface="Roboto Medium"/>
                <a:ea typeface="Roboto Medium"/>
                <a:cs typeface="Roboto Medium"/>
                <a:sym typeface="Roboto Medium"/>
              </a:rPr>
            </a:br>
            <a:r>
              <a:rPr lang="en" sz="2000">
                <a:latin typeface="Roboto Medium"/>
                <a:ea typeface="Roboto Medium"/>
                <a:cs typeface="Roboto Medium"/>
                <a:sym typeface="Roboto Medium"/>
              </a:rPr>
              <a:t>Security</a:t>
            </a:r>
            <a:endParaRPr sz="2000">
              <a:latin typeface="Roboto Medium"/>
              <a:ea typeface="Roboto Medium"/>
              <a:cs typeface="Roboto Medium"/>
              <a:sym typeface="Roboto Medium"/>
            </a:endParaRPr>
          </a:p>
        </p:txBody>
      </p:sp>
      <p:sp>
        <p:nvSpPr>
          <p:cNvPr id="2149" name="Google Shape;2149;p113"/>
          <p:cNvSpPr txBox="1"/>
          <p:nvPr/>
        </p:nvSpPr>
        <p:spPr>
          <a:xfrm>
            <a:off x="3743200" y="2255600"/>
            <a:ext cx="2174700" cy="8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Medium"/>
                <a:ea typeface="Roboto Medium"/>
                <a:cs typeface="Roboto Medium"/>
                <a:sym typeface="Roboto Medium"/>
              </a:rPr>
              <a:t>Networking</a:t>
            </a:r>
            <a:endParaRPr sz="2000">
              <a:latin typeface="Roboto Medium"/>
              <a:ea typeface="Roboto Medium"/>
              <a:cs typeface="Roboto Medium"/>
              <a:sym typeface="Roboto Medium"/>
            </a:endParaRPr>
          </a:p>
        </p:txBody>
      </p:sp>
      <p:sp>
        <p:nvSpPr>
          <p:cNvPr id="2150" name="Google Shape;2150;p113"/>
          <p:cNvSpPr txBox="1"/>
          <p:nvPr/>
        </p:nvSpPr>
        <p:spPr>
          <a:xfrm>
            <a:off x="5552500" y="267525"/>
            <a:ext cx="1664100" cy="12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Medium"/>
                <a:ea typeface="Roboto Medium"/>
                <a:cs typeface="Roboto Medium"/>
                <a:sym typeface="Roboto Medium"/>
              </a:rPr>
              <a:t>Linux </a:t>
            </a:r>
            <a:br>
              <a:rPr lang="en" sz="2000">
                <a:latin typeface="Roboto Medium"/>
                <a:ea typeface="Roboto Medium"/>
                <a:cs typeface="Roboto Medium"/>
                <a:sym typeface="Roboto Medium"/>
              </a:rPr>
            </a:br>
            <a:r>
              <a:rPr lang="en" sz="2000">
                <a:latin typeface="Roboto Medium"/>
                <a:ea typeface="Roboto Medium"/>
                <a:cs typeface="Roboto Medium"/>
                <a:sym typeface="Roboto Medium"/>
              </a:rPr>
              <a:t>and </a:t>
            </a:r>
            <a:br>
              <a:rPr lang="en" sz="2000">
                <a:latin typeface="Roboto Medium"/>
                <a:ea typeface="Roboto Medium"/>
                <a:cs typeface="Roboto Medium"/>
                <a:sym typeface="Roboto Medium"/>
              </a:rPr>
            </a:br>
            <a:r>
              <a:rPr lang="en" sz="2000">
                <a:latin typeface="Roboto Medium"/>
                <a:ea typeface="Roboto Medium"/>
                <a:cs typeface="Roboto Medium"/>
                <a:sym typeface="Roboto Medium"/>
              </a:rPr>
              <a:t>Windows</a:t>
            </a:r>
            <a:endParaRPr sz="2000">
              <a:latin typeface="Roboto Medium"/>
              <a:ea typeface="Roboto Medium"/>
              <a:cs typeface="Roboto Medium"/>
              <a:sym typeface="Roboto Medium"/>
            </a:endParaRPr>
          </a:p>
        </p:txBody>
      </p:sp>
      <p:sp>
        <p:nvSpPr>
          <p:cNvPr id="2151" name="Google Shape;2151;p113"/>
          <p:cNvSpPr txBox="1"/>
          <p:nvPr/>
        </p:nvSpPr>
        <p:spPr>
          <a:xfrm>
            <a:off x="6783050" y="2131125"/>
            <a:ext cx="2205300" cy="10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Medium"/>
                <a:ea typeface="Roboto Medium"/>
                <a:cs typeface="Roboto Medium"/>
                <a:sym typeface="Roboto Medium"/>
              </a:rPr>
              <a:t>Defensive</a:t>
            </a:r>
            <a:br>
              <a:rPr lang="en" sz="2000">
                <a:latin typeface="Roboto Medium"/>
                <a:ea typeface="Roboto Medium"/>
                <a:cs typeface="Roboto Medium"/>
                <a:sym typeface="Roboto Medium"/>
              </a:rPr>
            </a:br>
            <a:r>
              <a:rPr lang="en" sz="2000">
                <a:latin typeface="Roboto Medium"/>
                <a:ea typeface="Roboto Medium"/>
                <a:cs typeface="Roboto Medium"/>
                <a:sym typeface="Roboto Medium"/>
              </a:rPr>
              <a:t>Security</a:t>
            </a:r>
            <a:endParaRPr sz="2000">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5" name="Shape 2155"/>
        <p:cNvGrpSpPr/>
        <p:nvPr/>
      </p:nvGrpSpPr>
      <p:grpSpPr>
        <a:xfrm>
          <a:off x="0" y="0"/>
          <a:ext cx="0" cy="0"/>
          <a:chOff x="0" y="0"/>
          <a:chExt cx="0" cy="0"/>
        </a:xfrm>
      </p:grpSpPr>
      <p:sp>
        <p:nvSpPr>
          <p:cNvPr id="2156" name="Google Shape;2156;p114"/>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7" name="Google Shape;2157;p114"/>
          <p:cNvPicPr preferRelativeResize="0"/>
          <p:nvPr/>
        </p:nvPicPr>
        <p:blipFill rotWithShape="1">
          <a:blip r:embed="rId3">
            <a:alphaModFix/>
          </a:blip>
          <a:srcRect b="8288" l="11956" r="0" t="2972"/>
          <a:stretch/>
        </p:blipFill>
        <p:spPr>
          <a:xfrm>
            <a:off x="580100" y="2284275"/>
            <a:ext cx="3781974" cy="2859225"/>
          </a:xfrm>
          <a:prstGeom prst="rect">
            <a:avLst/>
          </a:prstGeom>
          <a:noFill/>
          <a:ln>
            <a:noFill/>
          </a:ln>
        </p:spPr>
      </p:pic>
      <p:sp>
        <p:nvSpPr>
          <p:cNvPr id="2158" name="Google Shape;2158;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9" name="Google Shape;2159;p114"/>
          <p:cNvSpPr txBox="1"/>
          <p:nvPr/>
        </p:nvSpPr>
        <p:spPr>
          <a:xfrm>
            <a:off x="3576025" y="2954100"/>
            <a:ext cx="4758000" cy="27090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0"/>
              </a:spcAft>
              <a:buNone/>
            </a:pPr>
            <a:r>
              <a:rPr lang="en" sz="3000">
                <a:solidFill>
                  <a:srgbClr val="9AFAD6"/>
                </a:solidFill>
                <a:latin typeface="Roboto"/>
                <a:ea typeface="Roboto"/>
                <a:cs typeface="Roboto"/>
                <a:sym typeface="Roboto"/>
              </a:rPr>
              <a:t>What other examples can you think of?</a:t>
            </a:r>
            <a:endParaRPr sz="3000">
              <a:solidFill>
                <a:srgbClr val="9AFAD6"/>
              </a:solidFill>
              <a:latin typeface="Roboto"/>
              <a:ea typeface="Roboto"/>
              <a:cs typeface="Roboto"/>
              <a:sym typeface="Roboto"/>
            </a:endParaRPr>
          </a:p>
        </p:txBody>
      </p:sp>
      <p:sp>
        <p:nvSpPr>
          <p:cNvPr id="2160" name="Google Shape;2160;p114"/>
          <p:cNvSpPr txBox="1"/>
          <p:nvPr>
            <p:ph type="title"/>
          </p:nvPr>
        </p:nvSpPr>
        <p:spPr>
          <a:xfrm>
            <a:off x="519325" y="300275"/>
            <a:ext cx="7985400" cy="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FFFFFF"/>
                </a:solidFill>
              </a:rPr>
              <a:t>Security and</a:t>
            </a:r>
            <a:r>
              <a:rPr lang="en" sz="2400">
                <a:solidFill>
                  <a:srgbClr val="FFFFFF"/>
                </a:solidFill>
              </a:rPr>
              <a:t> the Larger Organization</a:t>
            </a:r>
            <a:br>
              <a:rPr lang="en" sz="2400">
                <a:solidFill>
                  <a:srgbClr val="FFFFFF"/>
                </a:solidFill>
              </a:rPr>
            </a:br>
            <a:endParaRPr sz="2400">
              <a:solidFill>
                <a:srgbClr val="FFFFFF"/>
              </a:solidFill>
            </a:endParaRPr>
          </a:p>
          <a:p>
            <a:pPr indent="0" lvl="0" marL="0" rtl="0" algn="l">
              <a:lnSpc>
                <a:spcPct val="115000"/>
              </a:lnSpc>
              <a:spcBef>
                <a:spcPts val="1600"/>
              </a:spcBef>
              <a:spcAft>
                <a:spcPts val="0"/>
              </a:spcAft>
              <a:buNone/>
            </a:pPr>
            <a:r>
              <a:t/>
            </a:r>
            <a:endParaRPr b="1"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1"/>
              </a:solidFill>
            </a:endParaRPr>
          </a:p>
        </p:txBody>
      </p:sp>
      <p:cxnSp>
        <p:nvCxnSpPr>
          <p:cNvPr id="2161" name="Google Shape;2161;p114"/>
          <p:cNvCxnSpPr/>
          <p:nvPr/>
        </p:nvCxnSpPr>
        <p:spPr>
          <a:xfrm>
            <a:off x="657925" y="851000"/>
            <a:ext cx="7708200" cy="0"/>
          </a:xfrm>
          <a:prstGeom prst="straightConnector1">
            <a:avLst/>
          </a:prstGeom>
          <a:noFill/>
          <a:ln cap="flat" cmpd="sng" w="9525">
            <a:solidFill>
              <a:srgbClr val="FFFFFF"/>
            </a:solidFill>
            <a:prstDash val="solid"/>
            <a:round/>
            <a:headEnd len="med" w="med" type="none"/>
            <a:tailEnd len="med" w="med" type="none"/>
          </a:ln>
        </p:spPr>
      </p:cxnSp>
      <p:sp>
        <p:nvSpPr>
          <p:cNvPr id="2162" name="Google Shape;2162;p114"/>
          <p:cNvSpPr txBox="1"/>
          <p:nvPr/>
        </p:nvSpPr>
        <p:spPr>
          <a:xfrm>
            <a:off x="601650" y="891100"/>
            <a:ext cx="7940700" cy="145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lt1"/>
                </a:solidFill>
                <a:latin typeface="Roboto"/>
                <a:ea typeface="Roboto"/>
                <a:cs typeface="Roboto"/>
                <a:sym typeface="Roboto"/>
              </a:rPr>
              <a:t>Security operations will interact with other non-security teams departments within the organization.</a:t>
            </a:r>
            <a:endParaRPr b="1" sz="1800">
              <a:solidFill>
                <a:schemeClr val="lt1"/>
              </a:solidFill>
              <a:latin typeface="Roboto"/>
              <a:ea typeface="Roboto"/>
              <a:cs typeface="Roboto"/>
              <a:sym typeface="Roboto"/>
            </a:endParaRPr>
          </a:p>
          <a:p>
            <a:pPr indent="0" lvl="0" marL="0" rtl="0" algn="l">
              <a:lnSpc>
                <a:spcPct val="100000"/>
              </a:lnSpc>
              <a:spcBef>
                <a:spcPts val="0"/>
              </a:spcBef>
              <a:spcAft>
                <a:spcPts val="0"/>
              </a:spcAft>
              <a:buNone/>
            </a:pPr>
            <a:r>
              <a:t/>
            </a:r>
            <a:endParaRPr b="1" sz="1800">
              <a:solidFill>
                <a:schemeClr val="lt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1" lang="en" sz="1800">
                <a:solidFill>
                  <a:schemeClr val="lt1"/>
                </a:solidFill>
                <a:latin typeface="Roboto"/>
                <a:ea typeface="Roboto"/>
                <a:cs typeface="Roboto"/>
                <a:sym typeface="Roboto"/>
              </a:rPr>
              <a:t>For e</a:t>
            </a:r>
            <a:r>
              <a:rPr b="1" lang="en" sz="1800">
                <a:solidFill>
                  <a:schemeClr val="lt1"/>
                </a:solidFill>
                <a:latin typeface="Roboto"/>
                <a:ea typeface="Roboto"/>
                <a:cs typeface="Roboto"/>
                <a:sym typeface="Roboto"/>
              </a:rPr>
              <a:t>xample</a:t>
            </a:r>
            <a:r>
              <a:rPr lang="en" sz="1800">
                <a:solidFill>
                  <a:schemeClr val="lt1"/>
                </a:solidFill>
                <a:latin typeface="Roboto"/>
                <a:ea typeface="Roboto"/>
                <a:cs typeface="Roboto"/>
                <a:sym typeface="Roboto"/>
              </a:rPr>
              <a:t>: An organization’s Marketing and Communications teams use the networks and accounts that IT and Networking manage.</a:t>
            </a:r>
            <a:endParaRPr sz="1800">
              <a:solidFill>
                <a:schemeClr val="dk1"/>
              </a:solidFill>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pic>
        <p:nvPicPr>
          <p:cNvPr id="2167" name="Google Shape;2167;p115"/>
          <p:cNvPicPr preferRelativeResize="0"/>
          <p:nvPr/>
        </p:nvPicPr>
        <p:blipFill rotWithShape="1">
          <a:blip r:embed="rId3">
            <a:alphaModFix/>
          </a:blip>
          <a:srcRect b="3651" l="799" r="2851" t="0"/>
          <a:stretch/>
        </p:blipFill>
        <p:spPr>
          <a:xfrm>
            <a:off x="0" y="0"/>
            <a:ext cx="9144000" cy="5143495"/>
          </a:xfrm>
          <a:prstGeom prst="rect">
            <a:avLst/>
          </a:prstGeom>
          <a:noFill/>
          <a:ln>
            <a:noFill/>
          </a:ln>
        </p:spPr>
      </p:pic>
      <p:sp>
        <p:nvSpPr>
          <p:cNvPr id="2168" name="Google Shape;2168;p115"/>
          <p:cNvSpPr/>
          <p:nvPr/>
        </p:nvSpPr>
        <p:spPr>
          <a:xfrm rot="10800000">
            <a:off x="4127200" y="2398475"/>
            <a:ext cx="5241900" cy="2279400"/>
          </a:xfrm>
          <a:prstGeom prst="rightArrow">
            <a:avLst>
              <a:gd fmla="val 50000" name="adj1"/>
              <a:gd fmla="val 50000" name="adj2"/>
            </a:avLst>
          </a:prstGeom>
          <a:solidFill>
            <a:srgbClr val="F7EF6A">
              <a:alpha val="86030"/>
            </a:srgbClr>
          </a:solidFill>
          <a:ln>
            <a:noFill/>
          </a:ln>
          <a:effectLst>
            <a:outerShdw blurRad="242888" rotWithShape="0" algn="bl" dir="14400000" dist="9525">
              <a:schemeClr val="accent6">
                <a:alpha val="5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15"/>
          <p:cNvSpPr/>
          <p:nvPr/>
        </p:nvSpPr>
        <p:spPr>
          <a:xfrm>
            <a:off x="-109950" y="1729275"/>
            <a:ext cx="4695000" cy="2279400"/>
          </a:xfrm>
          <a:prstGeom prst="rightArrow">
            <a:avLst>
              <a:gd fmla="val 50000" name="adj1"/>
              <a:gd fmla="val 50000" name="adj2"/>
            </a:avLst>
          </a:prstGeom>
          <a:solidFill>
            <a:srgbClr val="F7EF6A">
              <a:alpha val="86030"/>
            </a:srgbClr>
          </a:solidFill>
          <a:ln>
            <a:noFill/>
          </a:ln>
          <a:effectLst>
            <a:outerShdw blurRad="242888" rotWithShape="0" algn="bl" dir="14400000" dist="9525">
              <a:schemeClr val="accent6">
                <a:alpha val="5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171" name="Google Shape;2171;p115"/>
          <p:cNvSpPr txBox="1"/>
          <p:nvPr>
            <p:ph idx="3" type="body"/>
          </p:nvPr>
        </p:nvSpPr>
        <p:spPr>
          <a:xfrm>
            <a:off x="4533825" y="3118700"/>
            <a:ext cx="4487100" cy="10665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Clr>
                <a:schemeClr val="dk1"/>
              </a:buClr>
              <a:buSzPts val="1100"/>
              <a:buFont typeface="Arial"/>
              <a:buNone/>
            </a:pPr>
            <a:r>
              <a:rPr b="1" lang="en" sz="1800"/>
              <a:t>Business-At-Large’s Main Goal:</a:t>
            </a:r>
            <a:endParaRPr b="1" sz="1800"/>
          </a:p>
          <a:p>
            <a:pPr indent="0" lvl="0" marL="0" rtl="0" algn="ctr">
              <a:spcBef>
                <a:spcPts val="0"/>
              </a:spcBef>
              <a:spcAft>
                <a:spcPts val="0"/>
              </a:spcAft>
              <a:buNone/>
            </a:pPr>
            <a:r>
              <a:rPr lang="en" sz="1800"/>
              <a:t>Maximize profit</a:t>
            </a:r>
            <a:r>
              <a:rPr b="1" lang="en" sz="1800"/>
              <a:t> </a:t>
            </a:r>
            <a:br>
              <a:rPr b="1" lang="en" sz="1800"/>
            </a:br>
            <a:r>
              <a:rPr lang="en" sz="1800"/>
              <a:t>and improve efficiency</a:t>
            </a:r>
            <a:endParaRPr/>
          </a:p>
        </p:txBody>
      </p:sp>
      <p:sp>
        <p:nvSpPr>
          <p:cNvPr id="2172" name="Google Shape;2172;p115"/>
          <p:cNvSpPr txBox="1"/>
          <p:nvPr>
            <p:ph idx="3" type="body"/>
          </p:nvPr>
        </p:nvSpPr>
        <p:spPr>
          <a:xfrm>
            <a:off x="-29187" y="2419738"/>
            <a:ext cx="4173900" cy="10248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None/>
            </a:pPr>
            <a:r>
              <a:rPr b="1" lang="en" sz="1800"/>
              <a:t>Security</a:t>
            </a:r>
            <a:r>
              <a:rPr b="1" lang="en" sz="1800"/>
              <a:t> </a:t>
            </a:r>
            <a:r>
              <a:rPr b="1" lang="en" sz="1800"/>
              <a:t>T</a:t>
            </a:r>
            <a:r>
              <a:rPr b="1" lang="en" sz="1800"/>
              <a:t>eam’s </a:t>
            </a:r>
            <a:r>
              <a:rPr b="1" lang="en" sz="1800"/>
              <a:t>M</a:t>
            </a:r>
            <a:r>
              <a:rPr b="1" lang="en" sz="1800"/>
              <a:t>ain </a:t>
            </a:r>
            <a:r>
              <a:rPr b="1" lang="en" sz="1800"/>
              <a:t>G</a:t>
            </a:r>
            <a:r>
              <a:rPr b="1" lang="en" sz="1800"/>
              <a:t>oal</a:t>
            </a:r>
            <a:r>
              <a:rPr b="1" lang="en" sz="1800"/>
              <a:t>:</a:t>
            </a:r>
            <a:endParaRPr b="1" sz="1800"/>
          </a:p>
          <a:p>
            <a:pPr indent="0" lvl="0" marL="0" rtl="0" algn="ctr">
              <a:spcBef>
                <a:spcPts val="0"/>
              </a:spcBef>
              <a:spcAft>
                <a:spcPts val="0"/>
              </a:spcAft>
              <a:buNone/>
            </a:pPr>
            <a:r>
              <a:rPr lang="en" sz="1800"/>
              <a:t>Protect the </a:t>
            </a:r>
            <a:br>
              <a:rPr lang="en" sz="1800"/>
            </a:br>
            <a:r>
              <a:rPr lang="en" sz="1800"/>
              <a:t>business’s data</a:t>
            </a:r>
            <a:endParaRPr sz="1800"/>
          </a:p>
          <a:p>
            <a:pPr indent="0" lvl="0" marL="0" rtl="0" algn="l">
              <a:spcBef>
                <a:spcPts val="0"/>
              </a:spcBef>
              <a:spcAft>
                <a:spcPts val="800"/>
              </a:spcAft>
              <a:buNone/>
            </a:pPr>
            <a:r>
              <a:t/>
            </a:r>
            <a:endParaRPr/>
          </a:p>
        </p:txBody>
      </p:sp>
      <p:sp>
        <p:nvSpPr>
          <p:cNvPr id="2173" name="Google Shape;2173;p115"/>
          <p:cNvSpPr txBox="1"/>
          <p:nvPr>
            <p:ph type="title"/>
          </p:nvPr>
        </p:nvSpPr>
        <p:spPr>
          <a:xfrm>
            <a:off x="-12300" y="0"/>
            <a:ext cx="4435800" cy="939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Security Concerns </a:t>
            </a:r>
            <a:br>
              <a:rPr lang="en">
                <a:solidFill>
                  <a:srgbClr val="FFFFFF"/>
                </a:solidFill>
              </a:rPr>
            </a:br>
            <a:r>
              <a:rPr lang="en">
                <a:solidFill>
                  <a:srgbClr val="FFFFFF"/>
                </a:solidFill>
              </a:rPr>
              <a:t>vs. Business Concerns</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174" name="Google Shape;2174;p115"/>
          <p:cNvSpPr txBox="1"/>
          <p:nvPr>
            <p:ph idx="1" type="subTitle"/>
          </p:nvPr>
        </p:nvSpPr>
        <p:spPr>
          <a:xfrm>
            <a:off x="0" y="980775"/>
            <a:ext cx="8345100" cy="816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The most profitable decision isn’t always the most secure. </a:t>
            </a:r>
            <a:br>
              <a:rPr lang="en">
                <a:solidFill>
                  <a:srgbClr val="FFFFFF"/>
                </a:solidFill>
              </a:rPr>
            </a:br>
            <a:r>
              <a:rPr lang="en">
                <a:solidFill>
                  <a:srgbClr val="FFFFFF"/>
                </a:solidFill>
              </a:rPr>
              <a:t>Security objectives may be at odds with those of the business.</a:t>
            </a:r>
            <a:endParaRPr>
              <a:solidFill>
                <a:srgbClr val="FFFFFF"/>
              </a:solidFill>
            </a:endParaRPr>
          </a:p>
        </p:txBody>
      </p:sp>
      <p:cxnSp>
        <p:nvCxnSpPr>
          <p:cNvPr id="2175" name="Google Shape;2175;p115"/>
          <p:cNvCxnSpPr/>
          <p:nvPr/>
        </p:nvCxnSpPr>
        <p:spPr>
          <a:xfrm>
            <a:off x="457850" y="990975"/>
            <a:ext cx="59739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9" name="Shape 2179"/>
        <p:cNvGrpSpPr/>
        <p:nvPr/>
      </p:nvGrpSpPr>
      <p:grpSpPr>
        <a:xfrm>
          <a:off x="0" y="0"/>
          <a:ext cx="0" cy="0"/>
          <a:chOff x="0" y="0"/>
          <a:chExt cx="0" cy="0"/>
        </a:xfrm>
      </p:grpSpPr>
      <p:pic>
        <p:nvPicPr>
          <p:cNvPr id="2180" name="Google Shape;2180;p116"/>
          <p:cNvPicPr preferRelativeResize="0"/>
          <p:nvPr/>
        </p:nvPicPr>
        <p:blipFill rotWithShape="1">
          <a:blip r:embed="rId3">
            <a:alphaModFix/>
          </a:blip>
          <a:srcRect b="3651" l="799" r="2851" t="0"/>
          <a:stretch/>
        </p:blipFill>
        <p:spPr>
          <a:xfrm>
            <a:off x="0" y="0"/>
            <a:ext cx="9144000" cy="5143495"/>
          </a:xfrm>
          <a:prstGeom prst="rect">
            <a:avLst/>
          </a:prstGeom>
          <a:noFill/>
          <a:ln>
            <a:noFill/>
          </a:ln>
        </p:spPr>
      </p:pic>
      <p:sp>
        <p:nvSpPr>
          <p:cNvPr id="2181" name="Google Shape;2181;p116"/>
          <p:cNvSpPr/>
          <p:nvPr/>
        </p:nvSpPr>
        <p:spPr>
          <a:xfrm>
            <a:off x="123650" y="1672350"/>
            <a:ext cx="8855100" cy="3056100"/>
          </a:xfrm>
          <a:prstGeom prst="leftRightArrow">
            <a:avLst>
              <a:gd fmla="val 50000" name="adj1"/>
              <a:gd fmla="val 50000" name="adj2"/>
            </a:avLst>
          </a:prstGeom>
          <a:solidFill>
            <a:srgbClr val="F7EF6A">
              <a:alpha val="86030"/>
            </a:srgbClr>
          </a:solidFill>
          <a:ln>
            <a:noFill/>
          </a:ln>
          <a:effectLst>
            <a:outerShdw blurRad="157163" rotWithShape="0" algn="bl" dir="17040000" dist="19050">
              <a:schemeClr val="accent6">
                <a:alpha val="5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16"/>
          <p:cNvSpPr txBox="1"/>
          <p:nvPr>
            <p:ph idx="3" type="body"/>
          </p:nvPr>
        </p:nvSpPr>
        <p:spPr>
          <a:xfrm>
            <a:off x="513200" y="2572925"/>
            <a:ext cx="3720000" cy="1506000"/>
          </a:xfrm>
          <a:prstGeom prst="rect">
            <a:avLst/>
          </a:prstGeom>
        </p:spPr>
        <p:txBody>
          <a:bodyPr anchorCtr="0" anchor="t" bIns="914400" lIns="457200" spcFirstLastPara="1" rIns="457200" wrap="square" tIns="0">
            <a:noAutofit/>
          </a:bodyPr>
          <a:lstStyle/>
          <a:p>
            <a:pPr indent="0" lvl="0" marL="0" rtl="0" algn="r">
              <a:lnSpc>
                <a:spcPct val="100000"/>
              </a:lnSpc>
              <a:spcBef>
                <a:spcPts val="0"/>
              </a:spcBef>
              <a:spcAft>
                <a:spcPts val="0"/>
              </a:spcAft>
              <a:buNone/>
            </a:pPr>
            <a:r>
              <a:rPr b="1" lang="en" sz="1800"/>
              <a:t>Security Team:</a:t>
            </a:r>
            <a:endParaRPr b="1" sz="1800"/>
          </a:p>
          <a:p>
            <a:pPr indent="0" lvl="0" marL="0" rtl="0" algn="r">
              <a:lnSpc>
                <a:spcPct val="100000"/>
              </a:lnSpc>
              <a:spcBef>
                <a:spcPts val="0"/>
              </a:spcBef>
              <a:spcAft>
                <a:spcPts val="0"/>
              </a:spcAft>
              <a:buNone/>
            </a:pPr>
            <a:r>
              <a:rPr lang="en" sz="1500">
                <a:solidFill>
                  <a:schemeClr val="dk1"/>
                </a:solidFill>
              </a:rPr>
              <a:t>The security team would probably advise against the new feature due to its poor security.</a:t>
            </a:r>
            <a:endParaRPr sz="1500"/>
          </a:p>
        </p:txBody>
      </p:sp>
      <p:sp>
        <p:nvSpPr>
          <p:cNvPr id="2183" name="Google Shape;2183;p116"/>
          <p:cNvSpPr/>
          <p:nvPr/>
        </p:nvSpPr>
        <p:spPr>
          <a:xfrm>
            <a:off x="3907725" y="2599825"/>
            <a:ext cx="1287000" cy="1225200"/>
          </a:xfrm>
          <a:prstGeom prst="flowChartSummingJunction">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4" name="Google Shape;2184;p116"/>
          <p:cNvGrpSpPr/>
          <p:nvPr/>
        </p:nvGrpSpPr>
        <p:grpSpPr>
          <a:xfrm>
            <a:off x="403039" y="45262"/>
            <a:ext cx="1062892" cy="1003279"/>
            <a:chOff x="0" y="0"/>
            <a:chExt cx="1454025" cy="1372475"/>
          </a:xfrm>
        </p:grpSpPr>
        <p:pic>
          <p:nvPicPr>
            <p:cNvPr id="2185" name="Google Shape;2185;p116"/>
            <p:cNvPicPr preferRelativeResize="0"/>
            <p:nvPr/>
          </p:nvPicPr>
          <p:blipFill>
            <a:blip r:embed="rId4">
              <a:alphaModFix/>
            </a:blip>
            <a:stretch>
              <a:fillRect/>
            </a:stretch>
          </p:blipFill>
          <p:spPr>
            <a:xfrm>
              <a:off x="0" y="0"/>
              <a:ext cx="1454025" cy="1372475"/>
            </a:xfrm>
            <a:prstGeom prst="rect">
              <a:avLst/>
            </a:prstGeom>
            <a:noFill/>
            <a:ln>
              <a:noFill/>
            </a:ln>
          </p:spPr>
        </p:pic>
        <p:sp>
          <p:nvSpPr>
            <p:cNvPr id="2186" name="Google Shape;2186;p116"/>
            <p:cNvSpPr txBox="1"/>
            <p:nvPr/>
          </p:nvSpPr>
          <p:spPr>
            <a:xfrm>
              <a:off x="46903" y="349778"/>
              <a:ext cx="1360200" cy="8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Clr>
                  <a:schemeClr val="dk1"/>
                </a:buClr>
                <a:buSzPts val="1100"/>
                <a:buFont typeface="Arial"/>
                <a:buNone/>
              </a:pPr>
              <a:r>
                <a:rPr b="1" lang="en" sz="1600">
                  <a:solidFill>
                    <a:srgbClr val="0B5394"/>
                  </a:solidFill>
                  <a:latin typeface="Architects Daughter"/>
                  <a:ea typeface="Architects Daughter"/>
                  <a:cs typeface="Architects Daughter"/>
                  <a:sym typeface="Architects Daughter"/>
                </a:rPr>
                <a:t>CASE</a:t>
              </a:r>
              <a:br>
                <a:rPr b="1" lang="en" sz="1600">
                  <a:solidFill>
                    <a:srgbClr val="0B5394"/>
                  </a:solidFill>
                  <a:latin typeface="Architects Daughter"/>
                  <a:ea typeface="Architects Daughter"/>
                  <a:cs typeface="Architects Daughter"/>
                  <a:sym typeface="Architects Daughter"/>
                </a:rPr>
              </a:br>
              <a:r>
                <a:rPr b="1" lang="en" sz="1600">
                  <a:solidFill>
                    <a:srgbClr val="0B5394"/>
                  </a:solidFill>
                  <a:latin typeface="Architects Daughter"/>
                  <a:ea typeface="Architects Daughter"/>
                  <a:cs typeface="Architects Daughter"/>
                  <a:sym typeface="Architects Daughter"/>
                </a:rPr>
                <a:t>STUDY</a:t>
              </a:r>
              <a:endParaRPr sz="1600">
                <a:solidFill>
                  <a:srgbClr val="0B5394"/>
                </a:solidFill>
              </a:endParaRPr>
            </a:p>
          </p:txBody>
        </p:sp>
      </p:grpSp>
      <p:sp>
        <p:nvSpPr>
          <p:cNvPr id="2187" name="Google Shape;2187;p116"/>
          <p:cNvSpPr txBox="1"/>
          <p:nvPr>
            <p:ph idx="3" type="body"/>
          </p:nvPr>
        </p:nvSpPr>
        <p:spPr>
          <a:xfrm>
            <a:off x="4886075" y="2572925"/>
            <a:ext cx="3892800" cy="15060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chemeClr val="dk1"/>
                </a:solidFill>
              </a:rPr>
              <a:t>Business-At-Large:</a:t>
            </a:r>
            <a:endParaRPr b="1"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The business might decide to develop it anyway, believing the potential profit is worth the risk.</a:t>
            </a:r>
            <a:endParaRPr sz="1500">
              <a:solidFill>
                <a:schemeClr val="dk1"/>
              </a:solidFill>
            </a:endParaRPr>
          </a:p>
          <a:p>
            <a:pPr indent="0" lvl="0" marL="0" rtl="0" algn="l">
              <a:lnSpc>
                <a:spcPct val="100000"/>
              </a:lnSpc>
              <a:spcBef>
                <a:spcPts val="0"/>
              </a:spcBef>
              <a:spcAft>
                <a:spcPts val="0"/>
              </a:spcAft>
              <a:buNone/>
            </a:pPr>
            <a:r>
              <a:t/>
            </a:r>
            <a:endParaRPr b="1" sz="1500"/>
          </a:p>
        </p:txBody>
      </p:sp>
      <p:sp>
        <p:nvSpPr>
          <p:cNvPr id="2188" name="Google Shape;2188;p116"/>
          <p:cNvSpPr txBox="1"/>
          <p:nvPr>
            <p:ph type="title"/>
          </p:nvPr>
        </p:nvSpPr>
        <p:spPr>
          <a:xfrm>
            <a:off x="1080850" y="0"/>
            <a:ext cx="4224000" cy="1068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What Should </a:t>
            </a:r>
            <a:br>
              <a:rPr lang="en">
                <a:solidFill>
                  <a:srgbClr val="FFFFFF"/>
                </a:solidFill>
              </a:rPr>
            </a:br>
            <a:r>
              <a:rPr lang="en">
                <a:solidFill>
                  <a:srgbClr val="FFFFFF"/>
                </a:solidFill>
              </a:rPr>
              <a:t>the Security Team Do?</a:t>
            </a:r>
            <a:endParaRPr>
              <a:solidFill>
                <a:srgbClr val="FFFFFF"/>
              </a:solidFill>
            </a:endParaRPr>
          </a:p>
        </p:txBody>
      </p:sp>
      <p:sp>
        <p:nvSpPr>
          <p:cNvPr id="2189" name="Google Shape;2189;p116"/>
          <p:cNvSpPr txBox="1"/>
          <p:nvPr>
            <p:ph idx="1" type="subTitle"/>
          </p:nvPr>
        </p:nvSpPr>
        <p:spPr>
          <a:xfrm>
            <a:off x="1869450" y="1238378"/>
            <a:ext cx="5405100" cy="1003200"/>
          </a:xfrm>
          <a:prstGeom prst="rect">
            <a:avLst/>
          </a:prstGeom>
          <a:noFill/>
        </p:spPr>
        <p:txBody>
          <a:bodyPr anchorCtr="0" anchor="t" bIns="0" lIns="457200" spcFirstLastPara="1" rIns="457200" wrap="square" tIns="91425">
            <a:noAutofit/>
          </a:bodyPr>
          <a:lstStyle/>
          <a:p>
            <a:pPr indent="0" lvl="0" marL="0" rtl="0" algn="ctr">
              <a:spcBef>
                <a:spcPts val="0"/>
              </a:spcBef>
              <a:spcAft>
                <a:spcPts val="0"/>
              </a:spcAft>
              <a:buNone/>
            </a:pPr>
            <a:r>
              <a:rPr b="1" lang="en">
                <a:solidFill>
                  <a:srgbClr val="FFFFFF"/>
                </a:solidFill>
              </a:rPr>
              <a:t>An organization’s engineering team proposes an innovative but insecure new feature for their flagship product</a:t>
            </a:r>
            <a:r>
              <a:rPr lang="en">
                <a:solidFill>
                  <a:srgbClr val="FFFFFF"/>
                </a:solidFill>
              </a:rPr>
              <a:t>.</a:t>
            </a:r>
            <a:endParaRPr>
              <a:solidFill>
                <a:srgbClr val="FFFFFF"/>
              </a:solidFill>
            </a:endParaRPr>
          </a:p>
        </p:txBody>
      </p:sp>
      <p:cxnSp>
        <p:nvCxnSpPr>
          <p:cNvPr id="2190" name="Google Shape;2190;p116"/>
          <p:cNvCxnSpPr/>
          <p:nvPr/>
        </p:nvCxnSpPr>
        <p:spPr>
          <a:xfrm>
            <a:off x="457850" y="990975"/>
            <a:ext cx="4940100" cy="0"/>
          </a:xfrm>
          <a:prstGeom prst="straightConnector1">
            <a:avLst/>
          </a:prstGeom>
          <a:noFill/>
          <a:ln cap="flat" cmpd="sng" w="9525">
            <a:solidFill>
              <a:srgbClr val="EFEFEF"/>
            </a:solidFill>
            <a:prstDash val="solid"/>
            <a:round/>
            <a:headEnd len="med" w="med" type="none"/>
            <a:tailEnd len="med" w="med" type="none"/>
          </a:ln>
        </p:spPr>
      </p:cxnSp>
      <p:sp>
        <p:nvSpPr>
          <p:cNvPr id="2191" name="Google Shape;2191;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5" name="Shape 2195"/>
        <p:cNvGrpSpPr/>
        <p:nvPr/>
      </p:nvGrpSpPr>
      <p:grpSpPr>
        <a:xfrm>
          <a:off x="0" y="0"/>
          <a:ext cx="0" cy="0"/>
          <a:chOff x="0" y="0"/>
          <a:chExt cx="0" cy="0"/>
        </a:xfrm>
      </p:grpSpPr>
      <p:pic>
        <p:nvPicPr>
          <p:cNvPr id="2196" name="Google Shape;2196;p117"/>
          <p:cNvPicPr preferRelativeResize="0"/>
          <p:nvPr/>
        </p:nvPicPr>
        <p:blipFill rotWithShape="1">
          <a:blip r:embed="rId3">
            <a:alphaModFix/>
          </a:blip>
          <a:srcRect b="3651" l="799" r="2851" t="0"/>
          <a:stretch/>
        </p:blipFill>
        <p:spPr>
          <a:xfrm>
            <a:off x="0" y="0"/>
            <a:ext cx="9144000" cy="5143495"/>
          </a:xfrm>
          <a:prstGeom prst="rect">
            <a:avLst/>
          </a:prstGeom>
          <a:noFill/>
          <a:ln>
            <a:noFill/>
          </a:ln>
        </p:spPr>
      </p:pic>
      <p:sp>
        <p:nvSpPr>
          <p:cNvPr id="2197" name="Google Shape;2197;p117"/>
          <p:cNvSpPr/>
          <p:nvPr/>
        </p:nvSpPr>
        <p:spPr>
          <a:xfrm>
            <a:off x="1059500" y="2058900"/>
            <a:ext cx="7126200" cy="1975200"/>
          </a:xfrm>
          <a:prstGeom prst="rect">
            <a:avLst/>
          </a:prstGeom>
          <a:solidFill>
            <a:srgbClr val="F7EF6A">
              <a:alpha val="86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8" name="Google Shape;2198;p117"/>
          <p:cNvGrpSpPr/>
          <p:nvPr/>
        </p:nvGrpSpPr>
        <p:grpSpPr>
          <a:xfrm>
            <a:off x="403039" y="45262"/>
            <a:ext cx="1062892" cy="1003279"/>
            <a:chOff x="0" y="0"/>
            <a:chExt cx="1454025" cy="1372475"/>
          </a:xfrm>
        </p:grpSpPr>
        <p:pic>
          <p:nvPicPr>
            <p:cNvPr id="2199" name="Google Shape;2199;p117"/>
            <p:cNvPicPr preferRelativeResize="0"/>
            <p:nvPr/>
          </p:nvPicPr>
          <p:blipFill>
            <a:blip r:embed="rId4">
              <a:alphaModFix/>
            </a:blip>
            <a:stretch>
              <a:fillRect/>
            </a:stretch>
          </p:blipFill>
          <p:spPr>
            <a:xfrm>
              <a:off x="0" y="0"/>
              <a:ext cx="1454025" cy="1372475"/>
            </a:xfrm>
            <a:prstGeom prst="rect">
              <a:avLst/>
            </a:prstGeom>
            <a:noFill/>
            <a:ln>
              <a:noFill/>
            </a:ln>
          </p:spPr>
        </p:pic>
        <p:sp>
          <p:nvSpPr>
            <p:cNvPr id="2200" name="Google Shape;2200;p117"/>
            <p:cNvSpPr txBox="1"/>
            <p:nvPr/>
          </p:nvSpPr>
          <p:spPr>
            <a:xfrm>
              <a:off x="46903" y="349778"/>
              <a:ext cx="1360200" cy="8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600">
                  <a:solidFill>
                    <a:srgbClr val="0B5394"/>
                  </a:solidFill>
                  <a:latin typeface="Architects Daughter"/>
                  <a:ea typeface="Architects Daughter"/>
                  <a:cs typeface="Architects Daughter"/>
                  <a:sym typeface="Architects Daughter"/>
                </a:rPr>
                <a:t>CASE</a:t>
              </a:r>
              <a:br>
                <a:rPr b="1" lang="en" sz="1600">
                  <a:solidFill>
                    <a:srgbClr val="0B5394"/>
                  </a:solidFill>
                  <a:latin typeface="Architects Daughter"/>
                  <a:ea typeface="Architects Daughter"/>
                  <a:cs typeface="Architects Daughter"/>
                  <a:sym typeface="Architects Daughter"/>
                </a:rPr>
              </a:br>
              <a:r>
                <a:rPr b="1" lang="en" sz="1600">
                  <a:solidFill>
                    <a:srgbClr val="0B5394"/>
                  </a:solidFill>
                  <a:latin typeface="Architects Daughter"/>
                  <a:ea typeface="Architects Daughter"/>
                  <a:cs typeface="Architects Daughter"/>
                  <a:sym typeface="Architects Daughter"/>
                </a:rPr>
                <a:t>STUDY</a:t>
              </a:r>
              <a:endParaRPr sz="1600">
                <a:solidFill>
                  <a:srgbClr val="0B5394"/>
                </a:solidFill>
              </a:endParaRPr>
            </a:p>
          </p:txBody>
        </p:sp>
      </p:grpSp>
      <p:sp>
        <p:nvSpPr>
          <p:cNvPr id="2201" name="Google Shape;2201;p117"/>
          <p:cNvSpPr txBox="1"/>
          <p:nvPr>
            <p:ph idx="1" type="subTitle"/>
          </p:nvPr>
        </p:nvSpPr>
        <p:spPr>
          <a:xfrm>
            <a:off x="1843650" y="1068300"/>
            <a:ext cx="5456700" cy="8607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b="1" lang="en">
                <a:solidFill>
                  <a:srgbClr val="FFFFFF"/>
                </a:solidFill>
              </a:rPr>
              <a:t>T</a:t>
            </a:r>
            <a:r>
              <a:rPr b="1" lang="en">
                <a:solidFill>
                  <a:srgbClr val="FFFFFF"/>
                </a:solidFill>
              </a:rPr>
              <a:t>he security team must adapt its operations to accomodate a product they </a:t>
            </a:r>
            <a:r>
              <a:rPr b="1" i="1" lang="en">
                <a:solidFill>
                  <a:srgbClr val="FFFFFF"/>
                </a:solidFill>
              </a:rPr>
              <a:t>know</a:t>
            </a:r>
            <a:r>
              <a:rPr b="1" lang="en">
                <a:solidFill>
                  <a:srgbClr val="FFFFFF"/>
                </a:solidFill>
              </a:rPr>
              <a:t> is insecure.</a:t>
            </a:r>
            <a:endParaRPr b="1">
              <a:solidFill>
                <a:srgbClr val="FFFFFF"/>
              </a:solidFill>
            </a:endParaRPr>
          </a:p>
        </p:txBody>
      </p:sp>
      <p:sp>
        <p:nvSpPr>
          <p:cNvPr id="2202" name="Google Shape;2202;p117"/>
          <p:cNvSpPr/>
          <p:nvPr/>
        </p:nvSpPr>
        <p:spPr>
          <a:xfrm>
            <a:off x="3641299" y="2280049"/>
            <a:ext cx="1819800" cy="1575900"/>
          </a:xfrm>
          <a:prstGeom prst="mathEqual">
            <a:avLst>
              <a:gd fmla="val 23520" name="adj1"/>
              <a:gd fmla="val 1176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17"/>
          <p:cNvSpPr txBox="1"/>
          <p:nvPr/>
        </p:nvSpPr>
        <p:spPr>
          <a:xfrm>
            <a:off x="1059500" y="2111575"/>
            <a:ext cx="7126200" cy="4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dk1"/>
                </a:solidFill>
                <a:latin typeface="Roboto"/>
                <a:ea typeface="Roboto"/>
                <a:cs typeface="Roboto"/>
                <a:sym typeface="Roboto"/>
              </a:rPr>
              <a:t>Potential Solutions:</a:t>
            </a:r>
            <a:endParaRPr sz="2000"/>
          </a:p>
        </p:txBody>
      </p:sp>
      <p:sp>
        <p:nvSpPr>
          <p:cNvPr id="2204" name="Google Shape;2204;p117"/>
          <p:cNvSpPr txBox="1"/>
          <p:nvPr/>
        </p:nvSpPr>
        <p:spPr>
          <a:xfrm>
            <a:off x="1313525" y="2371650"/>
            <a:ext cx="2278200" cy="1349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Put in place</a:t>
            </a:r>
            <a:r>
              <a:rPr lang="en" sz="1600">
                <a:solidFill>
                  <a:schemeClr val="dk1"/>
                </a:solidFill>
                <a:latin typeface="Roboto"/>
                <a:ea typeface="Roboto"/>
                <a:cs typeface="Roboto"/>
                <a:sym typeface="Roboto"/>
              </a:rPr>
              <a:t> more aggressive monitoring on data servers likely to be exposed by the new feature.</a:t>
            </a:r>
            <a:endParaRPr sz="1600"/>
          </a:p>
        </p:txBody>
      </p:sp>
      <p:sp>
        <p:nvSpPr>
          <p:cNvPr id="2205" name="Google Shape;2205;p117"/>
          <p:cNvSpPr txBox="1"/>
          <p:nvPr/>
        </p:nvSpPr>
        <p:spPr>
          <a:xfrm>
            <a:off x="5456775" y="2371650"/>
            <a:ext cx="2686500" cy="134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Roboto"/>
                <a:ea typeface="Roboto"/>
                <a:cs typeface="Roboto"/>
                <a:sym typeface="Roboto"/>
              </a:rPr>
              <a:t>Advise IT and Networking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to put in place more sophisticated access controls on important servers and proxies.</a:t>
            </a:r>
            <a:endParaRPr sz="1600"/>
          </a:p>
        </p:txBody>
      </p:sp>
      <p:sp>
        <p:nvSpPr>
          <p:cNvPr id="2206" name="Google Shape;2206;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207" name="Google Shape;2207;p117"/>
          <p:cNvSpPr txBox="1"/>
          <p:nvPr>
            <p:ph type="title"/>
          </p:nvPr>
        </p:nvSpPr>
        <p:spPr>
          <a:xfrm>
            <a:off x="1080850" y="0"/>
            <a:ext cx="4224000" cy="1068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What Should </a:t>
            </a:r>
            <a:br>
              <a:rPr lang="en">
                <a:solidFill>
                  <a:srgbClr val="FFFFFF"/>
                </a:solidFill>
              </a:rPr>
            </a:br>
            <a:r>
              <a:rPr lang="en">
                <a:solidFill>
                  <a:srgbClr val="FFFFFF"/>
                </a:solidFill>
              </a:rPr>
              <a:t>the Security Team Do?</a:t>
            </a:r>
            <a:endParaRPr>
              <a:solidFill>
                <a:srgbClr val="FFFFFF"/>
              </a:solidFill>
            </a:endParaRPr>
          </a:p>
        </p:txBody>
      </p:sp>
      <p:cxnSp>
        <p:nvCxnSpPr>
          <p:cNvPr id="2208" name="Google Shape;2208;p117"/>
          <p:cNvCxnSpPr/>
          <p:nvPr/>
        </p:nvCxnSpPr>
        <p:spPr>
          <a:xfrm>
            <a:off x="457850" y="990975"/>
            <a:ext cx="49401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2" name="Shape 2212"/>
        <p:cNvGrpSpPr/>
        <p:nvPr/>
      </p:nvGrpSpPr>
      <p:grpSpPr>
        <a:xfrm>
          <a:off x="0" y="0"/>
          <a:ext cx="0" cy="0"/>
          <a:chOff x="0" y="0"/>
          <a:chExt cx="0" cy="0"/>
        </a:xfrm>
      </p:grpSpPr>
      <p:sp>
        <p:nvSpPr>
          <p:cNvPr id="2213" name="Google Shape;2213;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14" name="Google Shape;2214;p118"/>
          <p:cNvPicPr preferRelativeResize="0"/>
          <p:nvPr/>
        </p:nvPicPr>
        <p:blipFill rotWithShape="1">
          <a:blip r:embed="rId3">
            <a:alphaModFix/>
          </a:blip>
          <a:srcRect b="0" l="-4440" r="4439" t="0"/>
          <a:stretch/>
        </p:blipFill>
        <p:spPr>
          <a:xfrm>
            <a:off x="2601650" y="0"/>
            <a:ext cx="6542350" cy="5143500"/>
          </a:xfrm>
          <a:prstGeom prst="rect">
            <a:avLst/>
          </a:prstGeom>
          <a:noFill/>
          <a:ln>
            <a:noFill/>
          </a:ln>
        </p:spPr>
      </p:pic>
      <p:sp>
        <p:nvSpPr>
          <p:cNvPr id="2215" name="Google Shape;2215;p118"/>
          <p:cNvSpPr/>
          <p:nvPr/>
        </p:nvSpPr>
        <p:spPr>
          <a:xfrm>
            <a:off x="0" y="0"/>
            <a:ext cx="3144000" cy="5143500"/>
          </a:xfrm>
          <a:prstGeom prst="rect">
            <a:avLst/>
          </a:prstGeom>
          <a:solidFill>
            <a:srgbClr val="100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18"/>
          <p:cNvSpPr txBox="1"/>
          <p:nvPr>
            <p:ph type="title"/>
          </p:nvPr>
        </p:nvSpPr>
        <p:spPr>
          <a:xfrm>
            <a:off x="0" y="901500"/>
            <a:ext cx="5030100" cy="4180800"/>
          </a:xfrm>
          <a:prstGeom prst="rect">
            <a:avLst/>
          </a:prstGeom>
        </p:spPr>
        <p:txBody>
          <a:bodyPr anchorCtr="0" anchor="t" bIns="91425" lIns="457200" spcFirstLastPara="1" rIns="274300" wrap="square" tIns="182875">
            <a:noAutofit/>
          </a:bodyPr>
          <a:lstStyle/>
          <a:p>
            <a:pPr indent="0" lvl="0" marL="0" rtl="0" algn="l">
              <a:spcBef>
                <a:spcPts val="300"/>
              </a:spcBef>
              <a:spcAft>
                <a:spcPts val="0"/>
              </a:spcAft>
              <a:buNone/>
            </a:pPr>
            <a:r>
              <a:rPr lang="en" sz="3200">
                <a:solidFill>
                  <a:srgbClr val="FFFFFF"/>
                </a:solidFill>
                <a:latin typeface="Roboto Light"/>
                <a:ea typeface="Roboto Light"/>
                <a:cs typeface="Roboto Light"/>
                <a:sym typeface="Roboto Light"/>
              </a:rPr>
              <a:t>100% security is not </a:t>
            </a:r>
            <a:br>
              <a:rPr lang="en" sz="3200">
                <a:solidFill>
                  <a:srgbClr val="FFFFFF"/>
                </a:solidFill>
                <a:latin typeface="Roboto Light"/>
                <a:ea typeface="Roboto Light"/>
                <a:cs typeface="Roboto Light"/>
                <a:sym typeface="Roboto Light"/>
              </a:rPr>
            </a:br>
            <a:r>
              <a:rPr lang="en" sz="3200">
                <a:solidFill>
                  <a:srgbClr val="FFFFFF"/>
                </a:solidFill>
                <a:latin typeface="Roboto Light"/>
                <a:ea typeface="Roboto Light"/>
                <a:cs typeface="Roboto Light"/>
                <a:sym typeface="Roboto Light"/>
              </a:rPr>
              <a:t>the </a:t>
            </a:r>
            <a:r>
              <a:rPr i="1" lang="en" sz="3200">
                <a:solidFill>
                  <a:srgbClr val="FFFFFF"/>
                </a:solidFill>
                <a:latin typeface="Roboto Light"/>
                <a:ea typeface="Roboto Light"/>
                <a:cs typeface="Roboto Light"/>
                <a:sym typeface="Roboto Light"/>
              </a:rPr>
              <a:t>business’s </a:t>
            </a:r>
            <a:r>
              <a:rPr lang="en" sz="3200">
                <a:solidFill>
                  <a:srgbClr val="FFFFFF"/>
                </a:solidFill>
                <a:latin typeface="Roboto Light"/>
                <a:ea typeface="Roboto Light"/>
                <a:cs typeface="Roboto Light"/>
                <a:sym typeface="Roboto Light"/>
              </a:rPr>
              <a:t>goal.</a:t>
            </a:r>
            <a:r>
              <a:rPr b="1" lang="en" sz="3000">
                <a:solidFill>
                  <a:srgbClr val="FFFFFF"/>
                </a:solidFill>
                <a:latin typeface="Roboto"/>
                <a:ea typeface="Roboto"/>
                <a:cs typeface="Roboto"/>
                <a:sym typeface="Roboto"/>
              </a:rPr>
              <a:t> </a:t>
            </a:r>
            <a:endParaRPr b="1" sz="3000">
              <a:solidFill>
                <a:srgbClr val="FFFFFF"/>
              </a:solidFill>
              <a:latin typeface="Roboto"/>
              <a:ea typeface="Roboto"/>
              <a:cs typeface="Roboto"/>
              <a:sym typeface="Roboto"/>
            </a:endParaRPr>
          </a:p>
          <a:p>
            <a:pPr indent="0" lvl="0" marL="0" rtl="0" algn="l">
              <a:spcBef>
                <a:spcPts val="1200"/>
              </a:spcBef>
              <a:spcAft>
                <a:spcPts val="1200"/>
              </a:spcAft>
              <a:buClr>
                <a:schemeClr val="dk1"/>
              </a:buClr>
              <a:buSzPts val="1100"/>
              <a:buFont typeface="Arial"/>
              <a:buNone/>
            </a:pPr>
            <a:r>
              <a:rPr lang="en">
                <a:solidFill>
                  <a:srgbClr val="FFFFFF"/>
                </a:solidFill>
                <a:latin typeface="Roboto"/>
                <a:ea typeface="Roboto"/>
                <a:cs typeface="Roboto"/>
                <a:sym typeface="Roboto"/>
              </a:rPr>
              <a:t>T</a:t>
            </a:r>
            <a:r>
              <a:rPr lang="en" sz="2400">
                <a:solidFill>
                  <a:srgbClr val="FFFFFF"/>
                </a:solidFill>
                <a:latin typeface="Roboto"/>
                <a:ea typeface="Roboto"/>
                <a:cs typeface="Roboto"/>
                <a:sym typeface="Roboto"/>
              </a:rPr>
              <a:t>o limit spending an</a:t>
            </a:r>
            <a:r>
              <a:rPr lang="en">
                <a:solidFill>
                  <a:srgbClr val="FFFFFF"/>
                </a:solidFill>
                <a:latin typeface="Roboto"/>
                <a:ea typeface="Roboto"/>
                <a:cs typeface="Roboto"/>
                <a:sym typeface="Roboto"/>
              </a:rPr>
              <a:t>d increase profit</a:t>
            </a:r>
            <a:r>
              <a:rPr lang="en" sz="2400">
                <a:solidFill>
                  <a:srgbClr val="FFFFFF"/>
                </a:solidFill>
                <a:latin typeface="Roboto"/>
                <a:ea typeface="Roboto"/>
                <a:cs typeface="Roboto"/>
                <a:sym typeface="Roboto"/>
              </a:rPr>
              <a:t>, businesses </a:t>
            </a:r>
            <a:r>
              <a:rPr lang="en">
                <a:solidFill>
                  <a:srgbClr val="FFFFFF"/>
                </a:solidFill>
                <a:latin typeface="Roboto"/>
                <a:ea typeface="Roboto"/>
                <a:cs typeface="Roboto"/>
                <a:sym typeface="Roboto"/>
              </a:rPr>
              <a:t>often</a:t>
            </a:r>
            <a:r>
              <a:rPr lang="en" sz="2400">
                <a:solidFill>
                  <a:srgbClr val="FFFFFF"/>
                </a:solidFill>
                <a:latin typeface="Roboto"/>
                <a:ea typeface="Roboto"/>
                <a:cs typeface="Roboto"/>
                <a:sym typeface="Roboto"/>
              </a:rPr>
              <a:t> provid</a:t>
            </a:r>
            <a:r>
              <a:rPr lang="en">
                <a:solidFill>
                  <a:srgbClr val="FFFFFF"/>
                </a:solidFill>
                <a:latin typeface="Roboto"/>
                <a:ea typeface="Roboto"/>
                <a:cs typeface="Roboto"/>
                <a:sym typeface="Roboto"/>
              </a:rPr>
              <a:t>e only</a:t>
            </a:r>
            <a:r>
              <a:rPr lang="en" sz="2400">
                <a:solidFill>
                  <a:srgbClr val="FFFFFF"/>
                </a:solidFill>
                <a:latin typeface="Roboto"/>
                <a:ea typeface="Roboto"/>
                <a:cs typeface="Roboto"/>
                <a:sym typeface="Roboto"/>
              </a:rPr>
              <a:t> </a:t>
            </a:r>
            <a:r>
              <a:rPr i="1" lang="en" sz="2400">
                <a:solidFill>
                  <a:srgbClr val="FFFFFF"/>
                </a:solidFill>
              </a:rPr>
              <a:t>adequate protection</a:t>
            </a:r>
            <a:r>
              <a:rPr i="1" lang="en" sz="2400">
                <a:solidFill>
                  <a:srgbClr val="FFFFFF"/>
                </a:solidFill>
                <a:latin typeface="Roboto"/>
                <a:ea typeface="Roboto"/>
                <a:cs typeface="Roboto"/>
                <a:sym typeface="Roboto"/>
              </a:rPr>
              <a:t> </a:t>
            </a:r>
            <a:r>
              <a:rPr lang="en" sz="2400">
                <a:solidFill>
                  <a:srgbClr val="FFFFFF"/>
                </a:solidFill>
                <a:latin typeface="Roboto"/>
                <a:ea typeface="Roboto"/>
                <a:cs typeface="Roboto"/>
                <a:sym typeface="Roboto"/>
              </a:rPr>
              <a:t>for their most </a:t>
            </a:r>
            <a:r>
              <a:rPr i="1" lang="en" sz="2400">
                <a:solidFill>
                  <a:srgbClr val="FFFFFF"/>
                </a:solidFill>
              </a:rPr>
              <a:t>important assets</a:t>
            </a:r>
            <a:r>
              <a:rPr i="1" lang="en" sz="2400">
                <a:solidFill>
                  <a:srgbClr val="FFFFFF"/>
                </a:solidFill>
                <a:latin typeface="Roboto"/>
                <a:ea typeface="Roboto"/>
                <a:cs typeface="Roboto"/>
                <a:sym typeface="Roboto"/>
              </a:rPr>
              <a:t>.</a:t>
            </a:r>
            <a:endParaRPr sz="24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0" name="Shape 2220"/>
        <p:cNvGrpSpPr/>
        <p:nvPr/>
      </p:nvGrpSpPr>
      <p:grpSpPr>
        <a:xfrm>
          <a:off x="0" y="0"/>
          <a:ext cx="0" cy="0"/>
          <a:chOff x="0" y="0"/>
          <a:chExt cx="0" cy="0"/>
        </a:xfrm>
      </p:grpSpPr>
      <p:pic>
        <p:nvPicPr>
          <p:cNvPr id="2221" name="Google Shape;2221;p119"/>
          <p:cNvPicPr preferRelativeResize="0"/>
          <p:nvPr/>
        </p:nvPicPr>
        <p:blipFill>
          <a:blip r:embed="rId3">
            <a:alphaModFix/>
          </a:blip>
          <a:stretch>
            <a:fillRect/>
          </a:stretch>
        </p:blipFill>
        <p:spPr>
          <a:xfrm>
            <a:off x="53" y="0"/>
            <a:ext cx="9143942" cy="5143500"/>
          </a:xfrm>
          <a:prstGeom prst="rect">
            <a:avLst/>
          </a:prstGeom>
          <a:noFill/>
          <a:ln>
            <a:noFill/>
          </a:ln>
        </p:spPr>
      </p:pic>
      <p:sp>
        <p:nvSpPr>
          <p:cNvPr id="2222" name="Google Shape;2222;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GRC Framework</a:t>
            </a:r>
            <a:endParaRPr/>
          </a:p>
        </p:txBody>
      </p:sp>
      <p:sp>
        <p:nvSpPr>
          <p:cNvPr id="2223" name="Google Shape;2223;p119"/>
          <p:cNvSpPr txBox="1"/>
          <p:nvPr>
            <p:ph idx="1" type="subTitle"/>
          </p:nvPr>
        </p:nvSpPr>
        <p:spPr>
          <a:xfrm>
            <a:off x="0" y="675975"/>
            <a:ext cx="7601100" cy="7437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sz="1700"/>
              <a:t>GRC is a framework for answering the questions</a:t>
            </a:r>
            <a:r>
              <a:rPr lang="en" sz="1700"/>
              <a:t>:</a:t>
            </a:r>
            <a:r>
              <a:rPr lang="en" sz="1700"/>
              <a:t> </a:t>
            </a:r>
            <a:r>
              <a:rPr i="1" lang="en" sz="1700"/>
              <a:t>What assets are most important? </a:t>
            </a:r>
            <a:r>
              <a:rPr lang="en" sz="1700"/>
              <a:t>and </a:t>
            </a:r>
            <a:r>
              <a:rPr i="1" lang="en" sz="1700"/>
              <a:t>What is </a:t>
            </a:r>
            <a:r>
              <a:rPr i="1" lang="en" sz="1700"/>
              <a:t>adequate</a:t>
            </a:r>
            <a:r>
              <a:rPr i="1" lang="en" sz="1700"/>
              <a:t> protection?</a:t>
            </a:r>
            <a:endParaRPr i="1" sz="1700"/>
          </a:p>
          <a:p>
            <a:pPr indent="0" lvl="0" marL="0" rtl="0" algn="l">
              <a:spcBef>
                <a:spcPts val="0"/>
              </a:spcBef>
              <a:spcAft>
                <a:spcPts val="0"/>
              </a:spcAft>
              <a:buNone/>
            </a:pPr>
            <a:r>
              <a:t/>
            </a:r>
            <a:endParaRPr sz="1700"/>
          </a:p>
        </p:txBody>
      </p:sp>
      <p:sp>
        <p:nvSpPr>
          <p:cNvPr id="2224" name="Google Shape;2224;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5" name="Google Shape;2225;p119"/>
          <p:cNvSpPr txBox="1"/>
          <p:nvPr>
            <p:ph idx="3" type="body"/>
          </p:nvPr>
        </p:nvSpPr>
        <p:spPr>
          <a:xfrm>
            <a:off x="533575" y="1492125"/>
            <a:ext cx="7058700" cy="2491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Governance</a:t>
            </a:r>
            <a:r>
              <a:rPr lang="en" sz="1600"/>
              <a:t>: Creating management processes for implementing security practices across the organization.</a:t>
            </a:r>
            <a:endParaRPr sz="1600"/>
          </a:p>
          <a:p>
            <a:pPr indent="0" lvl="0" marL="0" rtl="0" algn="l">
              <a:lnSpc>
                <a:spcPct val="115000"/>
              </a:lnSpc>
              <a:spcBef>
                <a:spcPts val="800"/>
              </a:spcBef>
              <a:spcAft>
                <a:spcPts val="0"/>
              </a:spcAft>
              <a:buNone/>
            </a:pPr>
            <a:r>
              <a:rPr b="1" lang="en" sz="1600"/>
              <a:t>Compliance</a:t>
            </a:r>
            <a:r>
              <a:rPr lang="en" sz="1600"/>
              <a:t>: </a:t>
            </a:r>
            <a:r>
              <a:rPr lang="en" sz="1600"/>
              <a:t>Making</a:t>
            </a:r>
            <a:r>
              <a:rPr lang="en" sz="1600"/>
              <a:t> sure the business follows internal security policies and adheres to relevant security laws.</a:t>
            </a:r>
            <a:endParaRPr sz="1600"/>
          </a:p>
          <a:p>
            <a:pPr indent="0" lvl="0" marL="0" rtl="0" algn="l">
              <a:spcBef>
                <a:spcPts val="1200"/>
              </a:spcBef>
              <a:spcAft>
                <a:spcPts val="800"/>
              </a:spcAft>
              <a:buClr>
                <a:schemeClr val="dk1"/>
              </a:buClr>
              <a:buSzPts val="1100"/>
              <a:buFont typeface="Arial"/>
              <a:buNone/>
            </a:pPr>
            <a:r>
              <a:rPr b="1" lang="en" sz="1600">
                <a:solidFill>
                  <a:schemeClr val="dk1"/>
                </a:solidFill>
              </a:rPr>
              <a:t>Risk Management:</a:t>
            </a:r>
            <a:r>
              <a:rPr lang="en" sz="1600">
                <a:solidFill>
                  <a:schemeClr val="dk1"/>
                </a:solidFill>
              </a:rPr>
              <a:t> Identifying an organization’s most important assets and determining how they might be compromised. </a:t>
            </a:r>
            <a:endParaRPr sz="1600"/>
          </a:p>
        </p:txBody>
      </p:sp>
      <p:grpSp>
        <p:nvGrpSpPr>
          <p:cNvPr id="2226" name="Google Shape;2226;p119"/>
          <p:cNvGrpSpPr/>
          <p:nvPr/>
        </p:nvGrpSpPr>
        <p:grpSpPr>
          <a:xfrm>
            <a:off x="225175" y="3526875"/>
            <a:ext cx="7816500" cy="1532450"/>
            <a:chOff x="225175" y="3450675"/>
            <a:chExt cx="7816500" cy="1532450"/>
          </a:xfrm>
        </p:grpSpPr>
        <p:sp>
          <p:nvSpPr>
            <p:cNvPr id="2227" name="Google Shape;2227;p119"/>
            <p:cNvSpPr/>
            <p:nvPr/>
          </p:nvSpPr>
          <p:spPr>
            <a:xfrm>
              <a:off x="620575" y="3856325"/>
              <a:ext cx="6692400" cy="872700"/>
            </a:xfrm>
            <a:prstGeom prst="round1Rect">
              <a:avLst>
                <a:gd fmla="val 16667" name="adj"/>
              </a:avLst>
            </a:prstGeom>
            <a:solidFill>
              <a:srgbClr val="FFFBBB"/>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8" name="Google Shape;2228;p119"/>
            <p:cNvPicPr preferRelativeResize="0"/>
            <p:nvPr/>
          </p:nvPicPr>
          <p:blipFill>
            <a:blip r:embed="rId4">
              <a:alphaModFix/>
            </a:blip>
            <a:stretch>
              <a:fillRect/>
            </a:stretch>
          </p:blipFill>
          <p:spPr>
            <a:xfrm>
              <a:off x="225175" y="3450675"/>
              <a:ext cx="786699" cy="786699"/>
            </a:xfrm>
            <a:prstGeom prst="rect">
              <a:avLst/>
            </a:prstGeom>
            <a:noFill/>
            <a:ln>
              <a:noFill/>
            </a:ln>
          </p:spPr>
        </p:pic>
        <p:sp>
          <p:nvSpPr>
            <p:cNvPr id="2229" name="Google Shape;2229;p119"/>
            <p:cNvSpPr txBox="1"/>
            <p:nvPr/>
          </p:nvSpPr>
          <p:spPr>
            <a:xfrm>
              <a:off x="717175" y="3856325"/>
              <a:ext cx="7324500" cy="11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We</a:t>
              </a:r>
              <a:r>
                <a:rPr lang="en" sz="1300">
                  <a:solidFill>
                    <a:schemeClr val="dk1"/>
                  </a:solidFill>
                  <a:latin typeface="Roboto"/>
                  <a:ea typeface="Roboto"/>
                  <a:cs typeface="Roboto"/>
                  <a:sym typeface="Roboto"/>
                </a:rPr>
                <a:t> define “important” by asking: </a:t>
              </a:r>
              <a:r>
                <a:rPr i="1" lang="en" sz="1300">
                  <a:solidFill>
                    <a:schemeClr val="dk1"/>
                  </a:solidFill>
                  <a:latin typeface="Roboto"/>
                  <a:ea typeface="Roboto"/>
                  <a:cs typeface="Roboto"/>
                  <a:sym typeface="Roboto"/>
                </a:rPr>
                <a:t>How would a security compromise of this asset affect </a:t>
              </a:r>
              <a:endParaRPr i="1"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 sz="1300">
                  <a:solidFill>
                    <a:schemeClr val="dk1"/>
                  </a:solidFill>
                  <a:latin typeface="Roboto"/>
                  <a:ea typeface="Roboto"/>
                  <a:cs typeface="Roboto"/>
                  <a:sym typeface="Roboto"/>
                </a:rPr>
                <a:t>the profits of the business? </a:t>
              </a:r>
              <a:endParaRPr i="1"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Medium"/>
                  <a:ea typeface="Roboto Medium"/>
                  <a:cs typeface="Roboto Medium"/>
                  <a:sym typeface="Roboto Medium"/>
                </a:rPr>
                <a:t>The more significant the loss, the more important the asset.</a:t>
              </a:r>
              <a:endParaRPr sz="1300">
                <a:latin typeface="Roboto Medium"/>
                <a:ea typeface="Roboto Medium"/>
                <a:cs typeface="Roboto Medium"/>
                <a:sym typeface="Roboto Medium"/>
              </a:endParaRPr>
            </a:p>
          </p:txBody>
        </p:sp>
      </p:grpSp>
      <p:cxnSp>
        <p:nvCxnSpPr>
          <p:cNvPr id="2230" name="Google Shape;2230;p119"/>
          <p:cNvCxnSpPr/>
          <p:nvPr/>
        </p:nvCxnSpPr>
        <p:spPr>
          <a:xfrm>
            <a:off x="274375" y="640080"/>
            <a:ext cx="6970800" cy="0"/>
          </a:xfrm>
          <a:prstGeom prst="straightConnector1">
            <a:avLst/>
          </a:prstGeom>
          <a:noFill/>
          <a:ln cap="flat" cmpd="sng" w="9525">
            <a:solidFill>
              <a:schemeClr val="dk2"/>
            </a:solidFill>
            <a:prstDash val="solid"/>
            <a:round/>
            <a:headEnd len="med" w="med" type="none"/>
            <a:tailEnd len="med" w="med" type="none"/>
          </a:ln>
        </p:spPr>
      </p:cxnSp>
      <p:pic>
        <p:nvPicPr>
          <p:cNvPr id="2231" name="Google Shape;2231;p119"/>
          <p:cNvPicPr preferRelativeResize="0"/>
          <p:nvPr/>
        </p:nvPicPr>
        <p:blipFill rotWithShape="1">
          <a:blip r:embed="rId5">
            <a:alphaModFix amt="51000"/>
          </a:blip>
          <a:srcRect b="1765" l="0" r="0" t="1774"/>
          <a:stretch/>
        </p:blipFill>
        <p:spPr>
          <a:xfrm>
            <a:off x="533575" y="1457572"/>
            <a:ext cx="406650" cy="314179"/>
          </a:xfrm>
          <a:prstGeom prst="rect">
            <a:avLst/>
          </a:prstGeom>
          <a:noFill/>
          <a:ln>
            <a:noFill/>
          </a:ln>
        </p:spPr>
      </p:pic>
      <p:pic>
        <p:nvPicPr>
          <p:cNvPr id="2232" name="Google Shape;2232;p119"/>
          <p:cNvPicPr preferRelativeResize="0"/>
          <p:nvPr/>
        </p:nvPicPr>
        <p:blipFill rotWithShape="1">
          <a:blip r:embed="rId5">
            <a:alphaModFix amt="51000"/>
          </a:blip>
          <a:srcRect b="1765" l="0" r="0" t="1774"/>
          <a:stretch/>
        </p:blipFill>
        <p:spPr>
          <a:xfrm>
            <a:off x="533575" y="2099522"/>
            <a:ext cx="406650" cy="314179"/>
          </a:xfrm>
          <a:prstGeom prst="rect">
            <a:avLst/>
          </a:prstGeom>
          <a:noFill/>
          <a:ln>
            <a:noFill/>
          </a:ln>
        </p:spPr>
      </p:pic>
      <p:pic>
        <p:nvPicPr>
          <p:cNvPr id="2233" name="Google Shape;2233;p119"/>
          <p:cNvPicPr preferRelativeResize="0"/>
          <p:nvPr/>
        </p:nvPicPr>
        <p:blipFill rotWithShape="1">
          <a:blip r:embed="rId5">
            <a:alphaModFix amt="51000"/>
          </a:blip>
          <a:srcRect b="1765" l="0" r="0" t="1774"/>
          <a:stretch/>
        </p:blipFill>
        <p:spPr>
          <a:xfrm>
            <a:off x="533575" y="2741472"/>
            <a:ext cx="406650" cy="3141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7" name="Shape 2237"/>
        <p:cNvGrpSpPr/>
        <p:nvPr/>
      </p:nvGrpSpPr>
      <p:grpSpPr>
        <a:xfrm>
          <a:off x="0" y="0"/>
          <a:ext cx="0" cy="0"/>
          <a:chOff x="0" y="0"/>
          <a:chExt cx="0" cy="0"/>
        </a:xfrm>
      </p:grpSpPr>
      <p:pic>
        <p:nvPicPr>
          <p:cNvPr id="2238" name="Google Shape;2238;p120"/>
          <p:cNvPicPr preferRelativeResize="0"/>
          <p:nvPr/>
        </p:nvPicPr>
        <p:blipFill rotWithShape="1">
          <a:blip r:embed="rId3">
            <a:alphaModFix/>
          </a:blip>
          <a:srcRect b="3651" l="799" r="2851" t="0"/>
          <a:stretch/>
        </p:blipFill>
        <p:spPr>
          <a:xfrm>
            <a:off x="0" y="0"/>
            <a:ext cx="9144000" cy="5143495"/>
          </a:xfrm>
          <a:prstGeom prst="rect">
            <a:avLst/>
          </a:prstGeom>
          <a:noFill/>
          <a:ln>
            <a:noFill/>
          </a:ln>
        </p:spPr>
      </p:pic>
      <p:sp>
        <p:nvSpPr>
          <p:cNvPr id="2239" name="Google Shape;2239;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grpSp>
        <p:nvGrpSpPr>
          <p:cNvPr id="2240" name="Google Shape;2240;p120"/>
          <p:cNvGrpSpPr/>
          <p:nvPr/>
        </p:nvGrpSpPr>
        <p:grpSpPr>
          <a:xfrm>
            <a:off x="403039" y="45262"/>
            <a:ext cx="1062892" cy="1003279"/>
            <a:chOff x="0" y="0"/>
            <a:chExt cx="1454025" cy="1372475"/>
          </a:xfrm>
        </p:grpSpPr>
        <p:pic>
          <p:nvPicPr>
            <p:cNvPr id="2241" name="Google Shape;2241;p120"/>
            <p:cNvPicPr preferRelativeResize="0"/>
            <p:nvPr/>
          </p:nvPicPr>
          <p:blipFill>
            <a:blip r:embed="rId4">
              <a:alphaModFix/>
            </a:blip>
            <a:stretch>
              <a:fillRect/>
            </a:stretch>
          </p:blipFill>
          <p:spPr>
            <a:xfrm>
              <a:off x="0" y="0"/>
              <a:ext cx="1454025" cy="1372475"/>
            </a:xfrm>
            <a:prstGeom prst="rect">
              <a:avLst/>
            </a:prstGeom>
            <a:noFill/>
            <a:ln>
              <a:noFill/>
            </a:ln>
          </p:spPr>
        </p:pic>
        <p:sp>
          <p:nvSpPr>
            <p:cNvPr id="2242" name="Google Shape;2242;p120"/>
            <p:cNvSpPr txBox="1"/>
            <p:nvPr/>
          </p:nvSpPr>
          <p:spPr>
            <a:xfrm>
              <a:off x="46903" y="349778"/>
              <a:ext cx="1360200" cy="8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600">
                  <a:solidFill>
                    <a:srgbClr val="0B5394"/>
                  </a:solidFill>
                  <a:latin typeface="Inconsolata"/>
                  <a:ea typeface="Inconsolata"/>
                  <a:cs typeface="Inconsolata"/>
                  <a:sym typeface="Inconsolata"/>
                </a:rPr>
                <a:t>CASE</a:t>
              </a:r>
              <a:br>
                <a:rPr b="1" lang="en" sz="1600">
                  <a:solidFill>
                    <a:srgbClr val="0B5394"/>
                  </a:solidFill>
                  <a:latin typeface="Inconsolata"/>
                  <a:ea typeface="Inconsolata"/>
                  <a:cs typeface="Inconsolata"/>
                  <a:sym typeface="Inconsolata"/>
                </a:rPr>
              </a:br>
              <a:r>
                <a:rPr b="1" lang="en" sz="1600">
                  <a:solidFill>
                    <a:srgbClr val="0B5394"/>
                  </a:solidFill>
                  <a:latin typeface="Inconsolata"/>
                  <a:ea typeface="Inconsolata"/>
                  <a:cs typeface="Inconsolata"/>
                  <a:sym typeface="Inconsolata"/>
                </a:rPr>
                <a:t>STUDY</a:t>
              </a:r>
              <a:endParaRPr sz="1600">
                <a:solidFill>
                  <a:srgbClr val="0B5394"/>
                </a:solidFill>
                <a:latin typeface="Inconsolata"/>
                <a:ea typeface="Inconsolata"/>
                <a:cs typeface="Inconsolata"/>
                <a:sym typeface="Inconsolata"/>
              </a:endParaRPr>
            </a:p>
          </p:txBody>
        </p:sp>
      </p:grpSp>
      <p:sp>
        <p:nvSpPr>
          <p:cNvPr id="2243" name="Google Shape;2243;p120"/>
          <p:cNvSpPr txBox="1"/>
          <p:nvPr>
            <p:ph idx="1" type="subTitle"/>
          </p:nvPr>
        </p:nvSpPr>
        <p:spPr>
          <a:xfrm>
            <a:off x="0" y="980775"/>
            <a:ext cx="4940100" cy="586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lt1"/>
                </a:solidFill>
              </a:rPr>
              <a:t>An organization’s engineering team proposes an innovative but insecure new feature for their flagship product.</a:t>
            </a:r>
            <a:endParaRPr b="1">
              <a:solidFill>
                <a:srgbClr val="FFFFFF"/>
              </a:solidFill>
            </a:endParaRPr>
          </a:p>
          <a:p>
            <a:pPr indent="0" lvl="0" marL="0" rtl="0" algn="l">
              <a:lnSpc>
                <a:spcPct val="100000"/>
              </a:lnSpc>
              <a:spcBef>
                <a:spcPts val="0"/>
              </a:spcBef>
              <a:spcAft>
                <a:spcPts val="0"/>
              </a:spcAft>
              <a:buNone/>
            </a:pPr>
            <a:r>
              <a:t/>
            </a:r>
            <a:endParaRPr b="1" sz="1400">
              <a:solidFill>
                <a:srgbClr val="FFFFFF"/>
              </a:solidFill>
            </a:endParaRPr>
          </a:p>
          <a:p>
            <a:pPr indent="0" lvl="0" marL="0" rtl="0" algn="l">
              <a:lnSpc>
                <a:spcPct val="100000"/>
              </a:lnSpc>
              <a:spcBef>
                <a:spcPts val="0"/>
              </a:spcBef>
              <a:spcAft>
                <a:spcPts val="0"/>
              </a:spcAft>
              <a:buNone/>
            </a:pPr>
            <a:r>
              <a:t/>
            </a:r>
            <a:endParaRPr sz="1400">
              <a:solidFill>
                <a:srgbClr val="FFFFFF"/>
              </a:solidFill>
            </a:endParaRPr>
          </a:p>
        </p:txBody>
      </p:sp>
      <p:sp>
        <p:nvSpPr>
          <p:cNvPr id="2244" name="Google Shape;2244;p120"/>
          <p:cNvSpPr txBox="1"/>
          <p:nvPr>
            <p:ph type="title"/>
          </p:nvPr>
        </p:nvSpPr>
        <p:spPr>
          <a:xfrm>
            <a:off x="1080850" y="0"/>
            <a:ext cx="6962100" cy="1068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Security vs. Business: </a:t>
            </a:r>
            <a:endParaRPr>
              <a:solidFill>
                <a:srgbClr val="FFFFFF"/>
              </a:solidFill>
            </a:endParaRPr>
          </a:p>
          <a:p>
            <a:pPr indent="0" lvl="0" marL="0" rtl="0" algn="l">
              <a:spcBef>
                <a:spcPts val="0"/>
              </a:spcBef>
              <a:spcAft>
                <a:spcPts val="0"/>
              </a:spcAft>
              <a:buNone/>
            </a:pPr>
            <a:r>
              <a:rPr lang="en">
                <a:solidFill>
                  <a:srgbClr val="FFFFFF"/>
                </a:solidFill>
              </a:rPr>
              <a:t>Is the Feature Worth the Risk?</a:t>
            </a:r>
            <a:endParaRPr>
              <a:solidFill>
                <a:srgbClr val="FFFFFF"/>
              </a:solidFill>
            </a:endParaRPr>
          </a:p>
        </p:txBody>
      </p:sp>
      <p:cxnSp>
        <p:nvCxnSpPr>
          <p:cNvPr id="2245" name="Google Shape;2245;p120"/>
          <p:cNvCxnSpPr/>
          <p:nvPr/>
        </p:nvCxnSpPr>
        <p:spPr>
          <a:xfrm>
            <a:off x="457850" y="990975"/>
            <a:ext cx="4940100" cy="0"/>
          </a:xfrm>
          <a:prstGeom prst="straightConnector1">
            <a:avLst/>
          </a:prstGeom>
          <a:noFill/>
          <a:ln cap="flat" cmpd="sng" w="9525">
            <a:solidFill>
              <a:srgbClr val="EFEFEF"/>
            </a:solidFill>
            <a:prstDash val="solid"/>
            <a:round/>
            <a:headEnd len="med" w="med" type="none"/>
            <a:tailEnd len="med" w="med" type="none"/>
          </a:ln>
        </p:spPr>
      </p:cxnSp>
      <p:sp>
        <p:nvSpPr>
          <p:cNvPr id="2246" name="Google Shape;2246;p120"/>
          <p:cNvSpPr/>
          <p:nvPr/>
        </p:nvSpPr>
        <p:spPr>
          <a:xfrm>
            <a:off x="1373250" y="2016700"/>
            <a:ext cx="6397500" cy="1923600"/>
          </a:xfrm>
          <a:prstGeom prst="rect">
            <a:avLst/>
          </a:prstGeom>
          <a:solidFill>
            <a:srgbClr val="F7EF6A">
              <a:alpha val="86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20"/>
          <p:cNvSpPr txBox="1"/>
          <p:nvPr>
            <p:ph idx="3" type="body"/>
          </p:nvPr>
        </p:nvSpPr>
        <p:spPr>
          <a:xfrm>
            <a:off x="1585000" y="2211175"/>
            <a:ext cx="6042000" cy="149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The organization performs a </a:t>
            </a:r>
            <a:r>
              <a:rPr b="1" lang="en" sz="1600">
                <a:solidFill>
                  <a:srgbClr val="980000"/>
                </a:solidFill>
              </a:rPr>
              <a:t>risk assessment</a:t>
            </a:r>
            <a:r>
              <a:rPr lang="en" sz="1600">
                <a:solidFill>
                  <a:srgbClr val="980000"/>
                </a:solidFill>
              </a:rPr>
              <a:t> </a:t>
            </a:r>
            <a:r>
              <a:rPr lang="en" sz="1600"/>
              <a:t>and concludes that the feature could lead to a 25% increase in quarterly profits. The feature would also risk exposing an isolated data server containing customer names, usernames, and email addresses, but no other PII (personally identifiable information).</a:t>
            </a:r>
            <a:endParaRPr sz="1600"/>
          </a:p>
          <a:p>
            <a:pPr indent="0" lvl="0" marL="0" rtl="0" algn="l">
              <a:spcBef>
                <a:spcPts val="0"/>
              </a:spcBef>
              <a:spcAft>
                <a:spcPts val="800"/>
              </a:spcAft>
              <a:buNone/>
            </a:pPr>
            <a:r>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1" name="Shape 2251"/>
        <p:cNvGrpSpPr/>
        <p:nvPr/>
      </p:nvGrpSpPr>
      <p:grpSpPr>
        <a:xfrm>
          <a:off x="0" y="0"/>
          <a:ext cx="0" cy="0"/>
          <a:chOff x="0" y="0"/>
          <a:chExt cx="0" cy="0"/>
        </a:xfrm>
      </p:grpSpPr>
      <p:pic>
        <p:nvPicPr>
          <p:cNvPr id="2252" name="Google Shape;2252;p121"/>
          <p:cNvPicPr preferRelativeResize="0"/>
          <p:nvPr/>
        </p:nvPicPr>
        <p:blipFill rotWithShape="1">
          <a:blip r:embed="rId3">
            <a:alphaModFix/>
          </a:blip>
          <a:srcRect b="3651" l="799" r="2851" t="0"/>
          <a:stretch/>
        </p:blipFill>
        <p:spPr>
          <a:xfrm>
            <a:off x="0" y="0"/>
            <a:ext cx="9144000" cy="5143495"/>
          </a:xfrm>
          <a:prstGeom prst="rect">
            <a:avLst/>
          </a:prstGeom>
          <a:noFill/>
          <a:ln>
            <a:noFill/>
          </a:ln>
        </p:spPr>
      </p:pic>
      <p:sp>
        <p:nvSpPr>
          <p:cNvPr id="2253" name="Google Shape;2253;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grpSp>
        <p:nvGrpSpPr>
          <p:cNvPr id="2254" name="Google Shape;2254;p121"/>
          <p:cNvGrpSpPr/>
          <p:nvPr/>
        </p:nvGrpSpPr>
        <p:grpSpPr>
          <a:xfrm>
            <a:off x="403039" y="45262"/>
            <a:ext cx="1062892" cy="1003279"/>
            <a:chOff x="0" y="0"/>
            <a:chExt cx="1454025" cy="1372475"/>
          </a:xfrm>
        </p:grpSpPr>
        <p:pic>
          <p:nvPicPr>
            <p:cNvPr id="2255" name="Google Shape;2255;p121"/>
            <p:cNvPicPr preferRelativeResize="0"/>
            <p:nvPr/>
          </p:nvPicPr>
          <p:blipFill>
            <a:blip r:embed="rId4">
              <a:alphaModFix/>
            </a:blip>
            <a:stretch>
              <a:fillRect/>
            </a:stretch>
          </p:blipFill>
          <p:spPr>
            <a:xfrm>
              <a:off x="0" y="0"/>
              <a:ext cx="1454025" cy="1372475"/>
            </a:xfrm>
            <a:prstGeom prst="rect">
              <a:avLst/>
            </a:prstGeom>
            <a:noFill/>
            <a:ln>
              <a:noFill/>
            </a:ln>
          </p:spPr>
        </p:pic>
        <p:sp>
          <p:nvSpPr>
            <p:cNvPr id="2256" name="Google Shape;2256;p121"/>
            <p:cNvSpPr txBox="1"/>
            <p:nvPr/>
          </p:nvSpPr>
          <p:spPr>
            <a:xfrm>
              <a:off x="46903" y="349778"/>
              <a:ext cx="1360200" cy="8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600">
                  <a:solidFill>
                    <a:srgbClr val="0B5394"/>
                  </a:solidFill>
                  <a:latin typeface="Inconsolata"/>
                  <a:ea typeface="Inconsolata"/>
                  <a:cs typeface="Inconsolata"/>
                  <a:sym typeface="Inconsolata"/>
                </a:rPr>
                <a:t>CASE</a:t>
              </a:r>
              <a:br>
                <a:rPr b="1" lang="en" sz="1600">
                  <a:solidFill>
                    <a:srgbClr val="0B5394"/>
                  </a:solidFill>
                  <a:latin typeface="Inconsolata"/>
                  <a:ea typeface="Inconsolata"/>
                  <a:cs typeface="Inconsolata"/>
                  <a:sym typeface="Inconsolata"/>
                </a:rPr>
              </a:br>
              <a:r>
                <a:rPr b="1" lang="en" sz="1600">
                  <a:solidFill>
                    <a:srgbClr val="0B5394"/>
                  </a:solidFill>
                  <a:latin typeface="Inconsolata"/>
                  <a:ea typeface="Inconsolata"/>
                  <a:cs typeface="Inconsolata"/>
                  <a:sym typeface="Inconsolata"/>
                </a:rPr>
                <a:t>STUDY</a:t>
              </a:r>
              <a:endParaRPr sz="1600">
                <a:solidFill>
                  <a:srgbClr val="0B5394"/>
                </a:solidFill>
                <a:latin typeface="Inconsolata"/>
                <a:ea typeface="Inconsolata"/>
                <a:cs typeface="Inconsolata"/>
                <a:sym typeface="Inconsolata"/>
              </a:endParaRPr>
            </a:p>
          </p:txBody>
        </p:sp>
      </p:grpSp>
      <p:sp>
        <p:nvSpPr>
          <p:cNvPr id="2257" name="Google Shape;2257;p121"/>
          <p:cNvSpPr txBox="1"/>
          <p:nvPr>
            <p:ph idx="1" type="subTitle"/>
          </p:nvPr>
        </p:nvSpPr>
        <p:spPr>
          <a:xfrm>
            <a:off x="0" y="980775"/>
            <a:ext cx="5181900" cy="7056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b="1" lang="en">
                <a:solidFill>
                  <a:srgbClr val="FFFFFF"/>
                </a:solidFill>
              </a:rPr>
              <a:t>In this </a:t>
            </a:r>
            <a:r>
              <a:rPr b="1" lang="en">
                <a:solidFill>
                  <a:srgbClr val="FFFFFF"/>
                </a:solidFill>
              </a:rPr>
              <a:t>case</a:t>
            </a:r>
            <a:r>
              <a:rPr b="1" lang="en">
                <a:solidFill>
                  <a:srgbClr val="FFFFFF"/>
                </a:solidFill>
              </a:rPr>
              <a:t>, the </a:t>
            </a:r>
            <a:r>
              <a:rPr b="1" i="1" lang="en">
                <a:solidFill>
                  <a:srgbClr val="FFFFFF"/>
                </a:solidFill>
              </a:rPr>
              <a:t>business objective</a:t>
            </a:r>
            <a:r>
              <a:rPr b="1" lang="en">
                <a:solidFill>
                  <a:srgbClr val="FFFFFF"/>
                </a:solidFill>
              </a:rPr>
              <a:t> of achieving profit targets overrides the </a:t>
            </a:r>
            <a:r>
              <a:rPr b="1" i="1" lang="en">
                <a:solidFill>
                  <a:srgbClr val="FFFFFF"/>
                </a:solidFill>
              </a:rPr>
              <a:t>risk</a:t>
            </a:r>
            <a:r>
              <a:rPr b="1" lang="en">
                <a:solidFill>
                  <a:srgbClr val="FFFFFF"/>
                </a:solidFill>
              </a:rPr>
              <a:t> of the strategy.</a:t>
            </a:r>
            <a:endParaRPr b="1">
              <a:solidFill>
                <a:srgbClr val="FFFFFF"/>
              </a:solidFill>
            </a:endParaRPr>
          </a:p>
        </p:txBody>
      </p:sp>
      <p:sp>
        <p:nvSpPr>
          <p:cNvPr id="2258" name="Google Shape;2258;p121"/>
          <p:cNvSpPr txBox="1"/>
          <p:nvPr>
            <p:ph type="title"/>
          </p:nvPr>
        </p:nvSpPr>
        <p:spPr>
          <a:xfrm>
            <a:off x="1080850" y="0"/>
            <a:ext cx="5444100" cy="1068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lt1"/>
                </a:solidFill>
              </a:rPr>
              <a:t>Security vs. Business: </a:t>
            </a:r>
            <a:endParaRPr>
              <a:solidFill>
                <a:schemeClr val="lt1"/>
              </a:solidFill>
            </a:endParaRPr>
          </a:p>
          <a:p>
            <a:pPr indent="0" lvl="0" marL="0" rtl="0" algn="l">
              <a:spcBef>
                <a:spcPts val="0"/>
              </a:spcBef>
              <a:spcAft>
                <a:spcPts val="0"/>
              </a:spcAft>
              <a:buNone/>
            </a:pPr>
            <a:r>
              <a:rPr lang="en">
                <a:solidFill>
                  <a:schemeClr val="lt1"/>
                </a:solidFill>
              </a:rPr>
              <a:t>Is the Feature Worth the Risk?</a:t>
            </a:r>
            <a:endParaRPr/>
          </a:p>
        </p:txBody>
      </p:sp>
      <p:cxnSp>
        <p:nvCxnSpPr>
          <p:cNvPr id="2259" name="Google Shape;2259;p121"/>
          <p:cNvCxnSpPr/>
          <p:nvPr/>
        </p:nvCxnSpPr>
        <p:spPr>
          <a:xfrm>
            <a:off x="457850" y="990975"/>
            <a:ext cx="4109700" cy="0"/>
          </a:xfrm>
          <a:prstGeom prst="straightConnector1">
            <a:avLst/>
          </a:prstGeom>
          <a:noFill/>
          <a:ln cap="flat" cmpd="sng" w="9525">
            <a:solidFill>
              <a:srgbClr val="000000"/>
            </a:solidFill>
            <a:prstDash val="solid"/>
            <a:round/>
            <a:headEnd len="med" w="med" type="none"/>
            <a:tailEnd len="med" w="med" type="none"/>
          </a:ln>
        </p:spPr>
      </p:cxnSp>
      <p:sp>
        <p:nvSpPr>
          <p:cNvPr id="2260" name="Google Shape;2260;p121"/>
          <p:cNvSpPr/>
          <p:nvPr/>
        </p:nvSpPr>
        <p:spPr>
          <a:xfrm>
            <a:off x="1373250" y="2016700"/>
            <a:ext cx="6397500" cy="1923600"/>
          </a:xfrm>
          <a:prstGeom prst="rect">
            <a:avLst/>
          </a:prstGeom>
          <a:solidFill>
            <a:srgbClr val="F7EF6A">
              <a:alpha val="86030"/>
            </a:srgbClr>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900">
                <a:solidFill>
                  <a:srgbClr val="990000"/>
                </a:solidFill>
                <a:latin typeface="Roboto"/>
                <a:ea typeface="Roboto"/>
                <a:cs typeface="Roboto"/>
                <a:sym typeface="Roboto"/>
              </a:rPr>
              <a:t>Business Wins!</a:t>
            </a:r>
            <a:endParaRPr b="1" sz="1900">
              <a:solidFill>
                <a:srgbClr val="990000"/>
              </a:solidFill>
              <a:latin typeface="Roboto"/>
              <a:ea typeface="Roboto"/>
              <a:cs typeface="Roboto"/>
              <a:sym typeface="Roboto"/>
            </a:endParaRPr>
          </a:p>
          <a:p>
            <a:pPr indent="0" lvl="0" marL="0" rtl="0" algn="ctr">
              <a:lnSpc>
                <a:spcPct val="115000"/>
              </a:lnSpc>
              <a:spcBef>
                <a:spcPts val="0"/>
              </a:spcBef>
              <a:spcAft>
                <a:spcPts val="0"/>
              </a:spcAft>
              <a:buNone/>
            </a:pPr>
            <a:r>
              <a:rPr lang="en" sz="1800">
                <a:solidFill>
                  <a:schemeClr val="dk1"/>
                </a:solidFill>
                <a:latin typeface="Roboto"/>
                <a:ea typeface="Roboto"/>
                <a:cs typeface="Roboto"/>
                <a:sym typeface="Roboto"/>
              </a:rPr>
              <a:t>The security team objects to the feature on the grounds of insecurity. But the business decides that the cost of the potential breach—of an isolated server with no sensitive PII—would be less than the potential profit of the feature.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Google Shape;2033;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4" name="Google Shape;2034;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a:t>
            </a:r>
            <a:endParaRPr/>
          </a:p>
        </p:txBody>
      </p:sp>
      <p:sp>
        <p:nvSpPr>
          <p:cNvPr id="2035" name="Google Shape;203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6" name="Google Shape;2036;p10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04"/>
          <p:cNvSpPr txBox="1"/>
          <p:nvPr>
            <p:ph idx="1" type="subTitle"/>
          </p:nvPr>
        </p:nvSpPr>
        <p:spPr>
          <a:xfrm>
            <a:off x="12225" y="1471200"/>
            <a:ext cx="9144000" cy="533700"/>
          </a:xfrm>
          <a:prstGeom prst="rect">
            <a:avLst/>
          </a:prstGeom>
          <a:noFill/>
          <a:ln>
            <a:noFill/>
          </a:ln>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Identify at least three concrete benefits of a healthy security culture.</a:t>
            </a:r>
            <a:endParaRPr sz="1600">
              <a:latin typeface="Roboto"/>
              <a:ea typeface="Roboto"/>
              <a:cs typeface="Roboto"/>
              <a:sym typeface="Roboto"/>
            </a:endParaRPr>
          </a:p>
        </p:txBody>
      </p:sp>
      <p:sp>
        <p:nvSpPr>
          <p:cNvPr id="2038" name="Google Shape;2038;p10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0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0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txBox="1"/>
          <p:nvPr>
            <p:ph idx="2" type="subTitle"/>
          </p:nvPr>
        </p:nvSpPr>
        <p:spPr>
          <a:xfrm>
            <a:off x="-12225" y="2306750"/>
            <a:ext cx="9168600" cy="533700"/>
          </a:xfrm>
          <a:prstGeom prst="rect">
            <a:avLst/>
          </a:prstGeom>
          <a:noFill/>
          <a:ln>
            <a:noFill/>
          </a:ln>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Articulate the responsibilities of common C-Suite officers, including the CISO.</a:t>
            </a:r>
            <a:endParaRPr sz="1600">
              <a:latin typeface="Roboto"/>
              <a:ea typeface="Roboto"/>
              <a:cs typeface="Roboto"/>
              <a:sym typeface="Roboto"/>
            </a:endParaRPr>
          </a:p>
        </p:txBody>
      </p:sp>
      <p:sp>
        <p:nvSpPr>
          <p:cNvPr id="2042" name="Google Shape;2042;p104"/>
          <p:cNvSpPr txBox="1"/>
          <p:nvPr>
            <p:ph idx="3" type="subTitle"/>
          </p:nvPr>
        </p:nvSpPr>
        <p:spPr>
          <a:xfrm>
            <a:off x="0" y="3149475"/>
            <a:ext cx="9168600" cy="533700"/>
          </a:xfrm>
          <a:prstGeom prst="rect">
            <a:avLst/>
          </a:prstGeom>
          <a:noFill/>
          <a:ln>
            <a:noFill/>
          </a:ln>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Explain the responsibilities of a security department.</a:t>
            </a:r>
            <a:endParaRPr sz="1600">
              <a:latin typeface="Roboto"/>
              <a:ea typeface="Roboto"/>
              <a:cs typeface="Roboto"/>
              <a:sym typeface="Roboto"/>
            </a:endParaRPr>
          </a:p>
        </p:txBody>
      </p:sp>
      <p:sp>
        <p:nvSpPr>
          <p:cNvPr id="2043" name="Google Shape;2043;p104"/>
          <p:cNvSpPr txBox="1"/>
          <p:nvPr>
            <p:ph idx="4" type="subTitle"/>
          </p:nvPr>
        </p:nvSpPr>
        <p:spPr>
          <a:xfrm>
            <a:off x="-12300" y="3992175"/>
            <a:ext cx="9168600" cy="533700"/>
          </a:xfrm>
          <a:prstGeom prst="rect">
            <a:avLst/>
          </a:prstGeom>
          <a:noFill/>
          <a:ln>
            <a:noFill/>
          </a:ln>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Identify appropriate security controls for a given resource and situation.</a:t>
            </a:r>
            <a:endParaRPr sz="1600">
              <a:latin typeface="Roboto"/>
              <a:ea typeface="Roboto"/>
              <a:cs typeface="Roboto"/>
              <a:sym typeface="Roboto"/>
            </a:endParaRPr>
          </a:p>
        </p:txBody>
      </p:sp>
      <p:pic>
        <p:nvPicPr>
          <p:cNvPr id="2044" name="Google Shape;2044;p104"/>
          <p:cNvPicPr preferRelativeResize="0"/>
          <p:nvPr/>
        </p:nvPicPr>
        <p:blipFill rotWithShape="1">
          <a:blip r:embed="rId3">
            <a:alphaModFix/>
          </a:blip>
          <a:srcRect b="1765" l="0" r="0" t="1774"/>
          <a:stretch/>
        </p:blipFill>
        <p:spPr>
          <a:xfrm>
            <a:off x="429768" y="1402811"/>
            <a:ext cx="785567" cy="606900"/>
          </a:xfrm>
          <a:prstGeom prst="rect">
            <a:avLst/>
          </a:prstGeom>
          <a:noFill/>
          <a:ln>
            <a:noFill/>
          </a:ln>
        </p:spPr>
      </p:pic>
      <p:pic>
        <p:nvPicPr>
          <p:cNvPr id="2045" name="Google Shape;2045;p104"/>
          <p:cNvPicPr preferRelativeResize="0"/>
          <p:nvPr/>
        </p:nvPicPr>
        <p:blipFill rotWithShape="1">
          <a:blip r:embed="rId4">
            <a:alphaModFix/>
          </a:blip>
          <a:srcRect b="1765" l="0" r="0" t="1774"/>
          <a:stretch/>
        </p:blipFill>
        <p:spPr>
          <a:xfrm>
            <a:off x="429768" y="2227098"/>
            <a:ext cx="785566" cy="606900"/>
          </a:xfrm>
          <a:prstGeom prst="rect">
            <a:avLst/>
          </a:prstGeom>
          <a:noFill/>
          <a:ln>
            <a:noFill/>
          </a:ln>
        </p:spPr>
      </p:pic>
      <p:pic>
        <p:nvPicPr>
          <p:cNvPr id="2046" name="Google Shape;2046;p104"/>
          <p:cNvPicPr preferRelativeResize="0"/>
          <p:nvPr/>
        </p:nvPicPr>
        <p:blipFill rotWithShape="1">
          <a:blip r:embed="rId5">
            <a:alphaModFix/>
          </a:blip>
          <a:srcRect b="1765" l="0" r="0" t="1774"/>
          <a:stretch/>
        </p:blipFill>
        <p:spPr>
          <a:xfrm>
            <a:off x="429768" y="3056198"/>
            <a:ext cx="785566" cy="606900"/>
          </a:xfrm>
          <a:prstGeom prst="rect">
            <a:avLst/>
          </a:prstGeom>
          <a:noFill/>
          <a:ln>
            <a:noFill/>
          </a:ln>
        </p:spPr>
      </p:pic>
      <p:pic>
        <p:nvPicPr>
          <p:cNvPr id="2047" name="Google Shape;2047;p104"/>
          <p:cNvPicPr preferRelativeResize="0"/>
          <p:nvPr/>
        </p:nvPicPr>
        <p:blipFill rotWithShape="1">
          <a:blip r:embed="rId6">
            <a:alphaModFix/>
          </a:blip>
          <a:srcRect b="1765" l="0" r="0" t="1774"/>
          <a:stretch/>
        </p:blipFill>
        <p:spPr>
          <a:xfrm>
            <a:off x="432306" y="3916573"/>
            <a:ext cx="785567"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4" name="Shape 2264"/>
        <p:cNvGrpSpPr/>
        <p:nvPr/>
      </p:nvGrpSpPr>
      <p:grpSpPr>
        <a:xfrm>
          <a:off x="0" y="0"/>
          <a:ext cx="0" cy="0"/>
          <a:chOff x="0" y="0"/>
          <a:chExt cx="0" cy="0"/>
        </a:xfrm>
      </p:grpSpPr>
      <p:pic>
        <p:nvPicPr>
          <p:cNvPr id="2265" name="Google Shape;2265;p122"/>
          <p:cNvPicPr preferRelativeResize="0"/>
          <p:nvPr/>
        </p:nvPicPr>
        <p:blipFill>
          <a:blip r:embed="rId3">
            <a:alphaModFix/>
          </a:blip>
          <a:stretch>
            <a:fillRect/>
          </a:stretch>
        </p:blipFill>
        <p:spPr>
          <a:xfrm>
            <a:off x="0" y="0"/>
            <a:ext cx="9144000" cy="5143503"/>
          </a:xfrm>
          <a:prstGeom prst="rect">
            <a:avLst/>
          </a:prstGeom>
          <a:noFill/>
          <a:ln>
            <a:noFill/>
          </a:ln>
        </p:spPr>
      </p:pic>
      <p:sp>
        <p:nvSpPr>
          <p:cNvPr id="2266" name="Google Shape;2266;p122"/>
          <p:cNvSpPr/>
          <p:nvPr/>
        </p:nvSpPr>
        <p:spPr>
          <a:xfrm>
            <a:off x="373050" y="447875"/>
            <a:ext cx="4253700" cy="4253700"/>
          </a:xfrm>
          <a:prstGeom prst="ellipse">
            <a:avLst/>
          </a:prstGeom>
          <a:solidFill>
            <a:srgbClr val="9FECEB">
              <a:alpha val="91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268" name="Google Shape;2268;p122"/>
          <p:cNvSpPr txBox="1"/>
          <p:nvPr>
            <p:ph type="title"/>
          </p:nvPr>
        </p:nvSpPr>
        <p:spPr>
          <a:xfrm>
            <a:off x="138825" y="1096325"/>
            <a:ext cx="4572600" cy="2836200"/>
          </a:xfrm>
          <a:prstGeom prst="rect">
            <a:avLst/>
          </a:prstGeom>
        </p:spPr>
        <p:txBody>
          <a:bodyPr anchorCtr="0" anchor="t" bIns="91425" lIns="457200" spcFirstLastPara="1" rIns="274300" wrap="square" tIns="182875">
            <a:noAutofit/>
          </a:bodyPr>
          <a:lstStyle/>
          <a:p>
            <a:pPr indent="0" lvl="0" marL="0" rtl="0" algn="ctr">
              <a:lnSpc>
                <a:spcPct val="115000"/>
              </a:lnSpc>
              <a:spcBef>
                <a:spcPts val="0"/>
              </a:spcBef>
              <a:spcAft>
                <a:spcPts val="0"/>
              </a:spcAft>
              <a:buClr>
                <a:schemeClr val="dk1"/>
              </a:buClr>
              <a:buSzPts val="1100"/>
              <a:buFont typeface="Arial"/>
              <a:buNone/>
            </a:pPr>
            <a:r>
              <a:rPr lang="en" sz="1900">
                <a:latin typeface="Roboto"/>
                <a:ea typeface="Roboto"/>
                <a:cs typeface="Roboto"/>
                <a:sym typeface="Roboto"/>
              </a:rPr>
              <a:t>After making a decision, </a:t>
            </a:r>
            <a:br>
              <a:rPr lang="en" sz="1900">
                <a:latin typeface="Roboto"/>
                <a:ea typeface="Roboto"/>
                <a:cs typeface="Roboto"/>
                <a:sym typeface="Roboto"/>
              </a:rPr>
            </a:br>
            <a:r>
              <a:rPr lang="en" sz="1900">
                <a:latin typeface="Roboto"/>
                <a:ea typeface="Roboto"/>
                <a:cs typeface="Roboto"/>
                <a:sym typeface="Roboto"/>
              </a:rPr>
              <a:t>the business updates its security practices to account for the risk they’ve undertaken, and regularly confirms everyone is following the rules.</a:t>
            </a:r>
            <a:endParaRPr sz="1900">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n" sz="1900">
                <a:latin typeface="Roboto"/>
                <a:ea typeface="Roboto"/>
                <a:cs typeface="Roboto"/>
                <a:sym typeface="Roboto"/>
              </a:rPr>
              <a:t> </a:t>
            </a:r>
            <a:endParaRPr sz="1900">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n" sz="1900">
                <a:latin typeface="Roboto"/>
                <a:ea typeface="Roboto"/>
                <a:cs typeface="Roboto"/>
                <a:sym typeface="Roboto"/>
              </a:rPr>
              <a:t>This is </a:t>
            </a:r>
            <a:r>
              <a:rPr b="1" lang="en" sz="1900">
                <a:latin typeface="Roboto"/>
                <a:ea typeface="Roboto"/>
                <a:cs typeface="Roboto"/>
                <a:sym typeface="Roboto"/>
              </a:rPr>
              <a:t>governance</a:t>
            </a:r>
            <a:r>
              <a:rPr lang="en" sz="1900">
                <a:latin typeface="Roboto"/>
                <a:ea typeface="Roboto"/>
                <a:cs typeface="Roboto"/>
                <a:sym typeface="Roboto"/>
              </a:rPr>
              <a:t> and </a:t>
            </a:r>
            <a:br>
              <a:rPr lang="en" sz="1900">
                <a:latin typeface="Roboto"/>
                <a:ea typeface="Roboto"/>
                <a:cs typeface="Roboto"/>
                <a:sym typeface="Roboto"/>
              </a:rPr>
            </a:br>
            <a:r>
              <a:rPr b="1" lang="en" sz="1900">
                <a:latin typeface="Roboto"/>
                <a:ea typeface="Roboto"/>
                <a:cs typeface="Roboto"/>
                <a:sym typeface="Roboto"/>
              </a:rPr>
              <a:t>compliance</a:t>
            </a:r>
            <a:r>
              <a:rPr lang="en" sz="1900">
                <a:latin typeface="Roboto"/>
                <a:ea typeface="Roboto"/>
                <a:cs typeface="Roboto"/>
                <a:sym typeface="Roboto"/>
              </a:rPr>
              <a:t>.</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2" name="Shape 2272"/>
        <p:cNvGrpSpPr/>
        <p:nvPr/>
      </p:nvGrpSpPr>
      <p:grpSpPr>
        <a:xfrm>
          <a:off x="0" y="0"/>
          <a:ext cx="0" cy="0"/>
          <a:chOff x="0" y="0"/>
          <a:chExt cx="0" cy="0"/>
        </a:xfrm>
      </p:grpSpPr>
      <p:sp>
        <p:nvSpPr>
          <p:cNvPr id="2273" name="Google Shape;2273;p12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274" name="Google Shape;2274;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75" name="Google Shape;2275;p123"/>
          <p:cNvSpPr txBox="1"/>
          <p:nvPr>
            <p:ph idx="2" type="title"/>
          </p:nvPr>
        </p:nvSpPr>
        <p:spPr>
          <a:xfrm>
            <a:off x="274350" y="10533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000">
                <a:latin typeface="Roboto Medium"/>
                <a:ea typeface="Roboto Medium"/>
                <a:cs typeface="Roboto Medium"/>
                <a:sym typeface="Roboto Medium"/>
              </a:rPr>
              <a:t>Activity:</a:t>
            </a:r>
            <a:r>
              <a:rPr lang="en" sz="3000"/>
              <a:t> </a:t>
            </a:r>
            <a:r>
              <a:rPr lang="en" sz="3000">
                <a:latin typeface="Roboto Light"/>
                <a:ea typeface="Roboto Light"/>
                <a:cs typeface="Roboto Light"/>
                <a:sym typeface="Roboto Light"/>
              </a:rPr>
              <a:t>Weighing Security</a:t>
            </a:r>
            <a:br>
              <a:rPr lang="en" sz="3000">
                <a:latin typeface="Roboto Light"/>
                <a:ea typeface="Roboto Light"/>
                <a:cs typeface="Roboto Light"/>
                <a:sym typeface="Roboto Light"/>
              </a:rPr>
            </a:br>
            <a:r>
              <a:rPr lang="en" sz="3000">
                <a:latin typeface="Roboto Light"/>
                <a:ea typeface="Roboto Light"/>
                <a:cs typeface="Roboto Light"/>
                <a:sym typeface="Roboto Light"/>
              </a:rPr>
              <a:t>and Business Objectives</a:t>
            </a:r>
            <a:endParaRPr sz="3000"/>
          </a:p>
          <a:p>
            <a:pPr indent="0" lvl="0" marL="0" rtl="0" algn="l">
              <a:spcBef>
                <a:spcPts val="800"/>
              </a:spcBef>
              <a:spcAft>
                <a:spcPts val="800"/>
              </a:spcAft>
              <a:buNone/>
            </a:pPr>
            <a:r>
              <a:rPr lang="en" sz="2000">
                <a:latin typeface="Roboto Light"/>
                <a:ea typeface="Roboto Light"/>
                <a:cs typeface="Roboto Light"/>
                <a:sym typeface="Roboto Light"/>
              </a:rPr>
              <a:t>In this activity, you’ll </a:t>
            </a:r>
            <a:r>
              <a:rPr lang="en" sz="2000">
                <a:solidFill>
                  <a:srgbClr val="24292E"/>
                </a:solidFill>
                <a:latin typeface="Roboto Light"/>
                <a:ea typeface="Roboto Light"/>
                <a:cs typeface="Roboto Light"/>
                <a:sym typeface="Roboto Light"/>
              </a:rPr>
              <a:t>play the role of a security consultant hired to help a business determine how risky its plans are.</a:t>
            </a:r>
            <a:endParaRPr sz="2000">
              <a:latin typeface="Roboto Light"/>
              <a:ea typeface="Roboto Light"/>
              <a:cs typeface="Roboto Light"/>
              <a:sym typeface="Robo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9" name="Shape 2279"/>
        <p:cNvGrpSpPr/>
        <p:nvPr/>
      </p:nvGrpSpPr>
      <p:grpSpPr>
        <a:xfrm>
          <a:off x="0" y="0"/>
          <a:ext cx="0" cy="0"/>
          <a:chOff x="0" y="0"/>
          <a:chExt cx="0" cy="0"/>
        </a:xfrm>
      </p:grpSpPr>
      <p:sp>
        <p:nvSpPr>
          <p:cNvPr id="2280" name="Google Shape;2280;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81" name="Google Shape;2281;p124"/>
          <p:cNvSpPr txBox="1"/>
          <p:nvPr/>
        </p:nvSpPr>
        <p:spPr>
          <a:xfrm>
            <a:off x="0" y="3557375"/>
            <a:ext cx="91440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Clr>
                <a:schemeClr val="dk1"/>
              </a:buClr>
              <a:buSzPts val="1100"/>
              <a:buFont typeface="Arial"/>
              <a:buNone/>
            </a:pPr>
            <a:r>
              <a:rPr lang="en" sz="3000">
                <a:solidFill>
                  <a:schemeClr val="dk1"/>
                </a:solidFill>
                <a:latin typeface="Roboto Light"/>
                <a:ea typeface="Roboto Light"/>
                <a:cs typeface="Roboto Light"/>
                <a:sym typeface="Roboto Light"/>
              </a:rPr>
              <a:t>Weighing Security and Business Objectives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8EFFB"/>
        </a:solidFill>
      </p:bgPr>
    </p:bg>
    <p:spTree>
      <p:nvGrpSpPr>
        <p:cNvPr id="2285" name="Shape 2285"/>
        <p:cNvGrpSpPr/>
        <p:nvPr/>
      </p:nvGrpSpPr>
      <p:grpSpPr>
        <a:xfrm>
          <a:off x="0" y="0"/>
          <a:ext cx="0" cy="0"/>
          <a:chOff x="0" y="0"/>
          <a:chExt cx="0" cy="0"/>
        </a:xfrm>
      </p:grpSpPr>
      <p:sp>
        <p:nvSpPr>
          <p:cNvPr id="2286" name="Google Shape;2286;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t>Review: </a:t>
            </a:r>
            <a:r>
              <a:rPr lang="en">
                <a:solidFill>
                  <a:schemeClr val="dk1"/>
                </a:solidFill>
                <a:latin typeface="Roboto Light"/>
                <a:ea typeface="Roboto Light"/>
                <a:cs typeface="Roboto Light"/>
                <a:sym typeface="Roboto Light"/>
              </a:rPr>
              <a:t>Weighing Security and Business Objectives</a:t>
            </a:r>
            <a:r>
              <a:rPr lang="en"/>
              <a:t> </a:t>
            </a:r>
            <a:endParaRPr/>
          </a:p>
        </p:txBody>
      </p:sp>
      <p:sp>
        <p:nvSpPr>
          <p:cNvPr id="2287" name="Google Shape;228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8" name="Google Shape;2288;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Business Plans</a:t>
            </a:r>
            <a:endParaRPr>
              <a:latin typeface="Roboto Medium"/>
              <a:ea typeface="Roboto Medium"/>
              <a:cs typeface="Roboto Medium"/>
              <a:sym typeface="Roboto Medium"/>
            </a:endParaRPr>
          </a:p>
        </p:txBody>
      </p:sp>
      <p:sp>
        <p:nvSpPr>
          <p:cNvPr id="2289" name="Google Shape;2289;p125"/>
          <p:cNvSpPr txBox="1"/>
          <p:nvPr>
            <p:ph idx="2" type="body"/>
          </p:nvPr>
        </p:nvSpPr>
        <p:spPr>
          <a:xfrm>
            <a:off x="175" y="1183050"/>
            <a:ext cx="9168600" cy="3300300"/>
          </a:xfrm>
          <a:prstGeom prst="rect">
            <a:avLst/>
          </a:prstGeom>
        </p:spPr>
        <p:txBody>
          <a:bodyPr anchorCtr="0" anchor="t" bIns="914400" lIns="457200" spcFirstLastPara="1" rIns="457200" wrap="square" tIns="0">
            <a:noAutofit/>
          </a:bodyPr>
          <a:lstStyle/>
          <a:p>
            <a:pPr indent="-205740" lvl="0" marL="320040" rtl="0" algn="l">
              <a:spcBef>
                <a:spcPts val="0"/>
              </a:spcBef>
              <a:spcAft>
                <a:spcPts val="0"/>
              </a:spcAft>
              <a:buClr>
                <a:srgbClr val="24292E"/>
              </a:buClr>
              <a:buSzPts val="1800"/>
              <a:buAutoNum type="arabicPeriod"/>
            </a:pPr>
            <a:r>
              <a:rPr lang="en" sz="1800">
                <a:solidFill>
                  <a:srgbClr val="24292E"/>
                </a:solidFill>
              </a:rPr>
              <a:t>The director of Engineering suggested giving all developers access to all data.</a:t>
            </a:r>
            <a:endParaRPr b="1" sz="1800">
              <a:solidFill>
                <a:srgbClr val="24292E"/>
              </a:solidFill>
            </a:endParaRPr>
          </a:p>
          <a:p>
            <a:pPr indent="-205740" lvl="0" marL="320040" rtl="0" algn="l">
              <a:spcBef>
                <a:spcPts val="6000"/>
              </a:spcBef>
              <a:spcAft>
                <a:spcPts val="0"/>
              </a:spcAft>
              <a:buClr>
                <a:srgbClr val="24292E"/>
              </a:buClr>
              <a:buSzPts val="1800"/>
              <a:buAutoNum type="arabicPeriod"/>
            </a:pPr>
            <a:r>
              <a:rPr lang="en" sz="1800">
                <a:solidFill>
                  <a:srgbClr val="24292E"/>
                </a:solidFill>
              </a:rPr>
              <a:t>The director of IT suggested exposing administration servers to the </a:t>
            </a:r>
            <a:br>
              <a:rPr lang="en" sz="1800">
                <a:solidFill>
                  <a:srgbClr val="24292E"/>
                </a:solidFill>
              </a:rPr>
            </a:br>
            <a:r>
              <a:rPr lang="en" sz="1800">
                <a:solidFill>
                  <a:srgbClr val="24292E"/>
                </a:solidFill>
              </a:rPr>
              <a:t>public internet.</a:t>
            </a:r>
            <a:endParaRPr sz="1800">
              <a:solidFill>
                <a:srgbClr val="24292E"/>
              </a:solidFill>
            </a:endParaRPr>
          </a:p>
          <a:p>
            <a:pPr indent="-205740" lvl="0" marL="320040" rtl="0" algn="l">
              <a:spcBef>
                <a:spcPts val="7000"/>
              </a:spcBef>
              <a:spcAft>
                <a:spcPts val="6000"/>
              </a:spcAft>
              <a:buClr>
                <a:srgbClr val="24292E"/>
              </a:buClr>
              <a:buSzPts val="1800"/>
              <a:buAutoNum type="arabicPeriod"/>
            </a:pPr>
            <a:r>
              <a:rPr lang="en" sz="1800">
                <a:solidFill>
                  <a:srgbClr val="24292E"/>
                </a:solidFill>
              </a:rPr>
              <a:t>An SOC analyst recommended merging all of the company's mail servers </a:t>
            </a:r>
            <a:br>
              <a:rPr lang="en" sz="1800">
                <a:solidFill>
                  <a:srgbClr val="24292E"/>
                </a:solidFill>
              </a:rPr>
            </a:br>
            <a:r>
              <a:rPr lang="en" sz="1800">
                <a:solidFill>
                  <a:srgbClr val="24292E"/>
                </a:solidFill>
              </a:rPr>
              <a:t>into a single server, in order to cut costs and improve efficiency.</a:t>
            </a:r>
            <a:endParaRPr sz="1800">
              <a:solidFill>
                <a:srgbClr val="24292E"/>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8EFFB"/>
        </a:solidFill>
      </p:bgPr>
    </p:bg>
    <p:spTree>
      <p:nvGrpSpPr>
        <p:cNvPr id="2293" name="Shape 2293"/>
        <p:cNvGrpSpPr/>
        <p:nvPr/>
      </p:nvGrpSpPr>
      <p:grpSpPr>
        <a:xfrm>
          <a:off x="0" y="0"/>
          <a:ext cx="0" cy="0"/>
          <a:chOff x="0" y="0"/>
          <a:chExt cx="0" cy="0"/>
        </a:xfrm>
      </p:grpSpPr>
      <p:sp>
        <p:nvSpPr>
          <p:cNvPr id="2294" name="Google Shape;2294;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5" name="Google Shape;2295;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a:t>
            </a:r>
            <a:r>
              <a:rPr lang="en">
                <a:solidFill>
                  <a:schemeClr val="dk1"/>
                </a:solidFill>
                <a:latin typeface="Roboto Light"/>
                <a:ea typeface="Roboto Light"/>
                <a:cs typeface="Roboto Light"/>
                <a:sym typeface="Roboto Light"/>
              </a:rPr>
              <a:t>Weighing Security and Business Objectives</a:t>
            </a:r>
            <a:r>
              <a:rPr lang="en"/>
              <a:t> </a:t>
            </a:r>
            <a:endParaRPr/>
          </a:p>
        </p:txBody>
      </p:sp>
      <p:sp>
        <p:nvSpPr>
          <p:cNvPr id="2296" name="Google Shape;2296;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Business Plans</a:t>
            </a:r>
            <a:endParaRPr>
              <a:latin typeface="Roboto Medium"/>
              <a:ea typeface="Roboto Medium"/>
              <a:cs typeface="Roboto Medium"/>
              <a:sym typeface="Roboto Medium"/>
            </a:endParaRPr>
          </a:p>
        </p:txBody>
      </p:sp>
      <p:sp>
        <p:nvSpPr>
          <p:cNvPr id="2297" name="Google Shape;2297;p126"/>
          <p:cNvSpPr txBox="1"/>
          <p:nvPr>
            <p:ph idx="2" type="body"/>
          </p:nvPr>
        </p:nvSpPr>
        <p:spPr>
          <a:xfrm>
            <a:off x="175" y="1183050"/>
            <a:ext cx="9168600" cy="3300300"/>
          </a:xfrm>
          <a:prstGeom prst="rect">
            <a:avLst/>
          </a:prstGeom>
        </p:spPr>
        <p:txBody>
          <a:bodyPr anchorCtr="0" anchor="t" bIns="914400" lIns="457200" spcFirstLastPara="1" rIns="457200" wrap="square" tIns="0">
            <a:noAutofit/>
          </a:bodyPr>
          <a:lstStyle/>
          <a:p>
            <a:pPr indent="-205740" lvl="0" marL="320040" rtl="0" algn="l">
              <a:spcBef>
                <a:spcPts val="0"/>
              </a:spcBef>
              <a:spcAft>
                <a:spcPts val="0"/>
              </a:spcAft>
              <a:buClr>
                <a:srgbClr val="24292E"/>
              </a:buClr>
              <a:buSzPts val="1800"/>
              <a:buAutoNum type="arabicPeriod"/>
            </a:pPr>
            <a:r>
              <a:rPr lang="en" sz="1800">
                <a:solidFill>
                  <a:srgbClr val="24292E"/>
                </a:solidFill>
              </a:rPr>
              <a:t>The director of Engineering suggested giving all developers access to all data.</a:t>
            </a:r>
            <a:endParaRPr b="1" sz="1800">
              <a:solidFill>
                <a:srgbClr val="24292E"/>
              </a:solidFill>
            </a:endParaRPr>
          </a:p>
          <a:p>
            <a:pPr indent="-205740" lvl="0" marL="320040" rtl="0" algn="l">
              <a:spcBef>
                <a:spcPts val="6000"/>
              </a:spcBef>
              <a:spcAft>
                <a:spcPts val="0"/>
              </a:spcAft>
              <a:buClr>
                <a:srgbClr val="24292E"/>
              </a:buClr>
              <a:buSzPts val="1800"/>
              <a:buAutoNum type="arabicPeriod"/>
            </a:pPr>
            <a:r>
              <a:rPr lang="en" sz="1800">
                <a:solidFill>
                  <a:srgbClr val="24292E"/>
                </a:solidFill>
              </a:rPr>
              <a:t>The director of IT suggested exposing administration servers to the </a:t>
            </a:r>
            <a:br>
              <a:rPr lang="en" sz="1800">
                <a:solidFill>
                  <a:srgbClr val="24292E"/>
                </a:solidFill>
              </a:rPr>
            </a:br>
            <a:r>
              <a:rPr lang="en" sz="1800">
                <a:solidFill>
                  <a:srgbClr val="24292E"/>
                </a:solidFill>
              </a:rPr>
              <a:t>public internet.</a:t>
            </a:r>
            <a:endParaRPr sz="1800">
              <a:solidFill>
                <a:srgbClr val="24292E"/>
              </a:solidFill>
            </a:endParaRPr>
          </a:p>
          <a:p>
            <a:pPr indent="-205740" lvl="0" marL="320040" rtl="0" algn="l">
              <a:spcBef>
                <a:spcPts val="7000"/>
              </a:spcBef>
              <a:spcAft>
                <a:spcPts val="6000"/>
              </a:spcAft>
              <a:buClr>
                <a:srgbClr val="24292E"/>
              </a:buClr>
              <a:buSzPts val="1800"/>
              <a:buAutoNum type="arabicPeriod"/>
            </a:pPr>
            <a:r>
              <a:rPr lang="en" sz="1800">
                <a:solidFill>
                  <a:srgbClr val="24292E"/>
                </a:solidFill>
              </a:rPr>
              <a:t>An SOC analyst recommended merging all of the company's mail servers </a:t>
            </a:r>
            <a:br>
              <a:rPr lang="en" sz="1800">
                <a:solidFill>
                  <a:srgbClr val="24292E"/>
                </a:solidFill>
              </a:rPr>
            </a:br>
            <a:r>
              <a:rPr lang="en" sz="1800">
                <a:solidFill>
                  <a:srgbClr val="24292E"/>
                </a:solidFill>
              </a:rPr>
              <a:t>into a single server, in order to cut costs and improve efficiency.</a:t>
            </a:r>
            <a:endParaRPr sz="1800">
              <a:solidFill>
                <a:srgbClr val="24292E"/>
              </a:solidFill>
            </a:endParaRPr>
          </a:p>
        </p:txBody>
      </p:sp>
      <p:sp>
        <p:nvSpPr>
          <p:cNvPr id="2298" name="Google Shape;2298;p126"/>
          <p:cNvSpPr txBox="1"/>
          <p:nvPr/>
        </p:nvSpPr>
        <p:spPr>
          <a:xfrm>
            <a:off x="228600" y="1390550"/>
            <a:ext cx="8869800" cy="75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solidFill>
                  <a:srgbClr val="24292E"/>
                </a:solidFill>
                <a:highlight>
                  <a:schemeClr val="accent6"/>
                </a:highlight>
                <a:latin typeface="Roboto"/>
                <a:ea typeface="Roboto"/>
                <a:cs typeface="Roboto"/>
                <a:sym typeface="Roboto"/>
              </a:rPr>
              <a:t>Benefits</a:t>
            </a:r>
            <a:r>
              <a:rPr lang="en" sz="1200">
                <a:solidFill>
                  <a:srgbClr val="24292E"/>
                </a:solidFill>
                <a:highlight>
                  <a:schemeClr val="accent6"/>
                </a:highlight>
                <a:latin typeface="Roboto"/>
                <a:ea typeface="Roboto"/>
                <a:cs typeface="Roboto"/>
                <a:sym typeface="Roboto"/>
              </a:rPr>
              <a:t>: Makes development easier.</a:t>
            </a:r>
            <a:endParaRPr sz="1200">
              <a:solidFill>
                <a:srgbClr val="24292E"/>
              </a:solidFill>
              <a:highlight>
                <a:schemeClr val="accent6"/>
              </a:highlight>
              <a:latin typeface="Roboto"/>
              <a:ea typeface="Roboto"/>
              <a:cs typeface="Roboto"/>
              <a:sym typeface="Roboto"/>
            </a:endParaRPr>
          </a:p>
          <a:p>
            <a:pPr indent="0" lvl="0" marL="457200" rtl="0" algn="l">
              <a:spcBef>
                <a:spcPts val="300"/>
              </a:spcBef>
              <a:spcAft>
                <a:spcPts val="0"/>
              </a:spcAft>
              <a:buNone/>
            </a:pPr>
            <a:r>
              <a:rPr b="1" lang="en" sz="1200">
                <a:solidFill>
                  <a:srgbClr val="24292E"/>
                </a:solidFill>
                <a:highlight>
                  <a:schemeClr val="accent6"/>
                </a:highlight>
                <a:latin typeface="Roboto"/>
                <a:ea typeface="Roboto"/>
                <a:cs typeface="Roboto"/>
                <a:sym typeface="Roboto"/>
              </a:rPr>
              <a:t>Detractors</a:t>
            </a:r>
            <a:r>
              <a:rPr lang="en" sz="1200">
                <a:solidFill>
                  <a:srgbClr val="24292E"/>
                </a:solidFill>
                <a:highlight>
                  <a:schemeClr val="accent6"/>
                </a:highlight>
                <a:latin typeface="Roboto"/>
                <a:ea typeface="Roboto"/>
                <a:cs typeface="Roboto"/>
                <a:sym typeface="Roboto"/>
              </a:rPr>
              <a:t>: Allows </a:t>
            </a:r>
            <a:r>
              <a:rPr i="1" lang="en" sz="1200">
                <a:solidFill>
                  <a:srgbClr val="24292E"/>
                </a:solidFill>
                <a:highlight>
                  <a:schemeClr val="accent6"/>
                </a:highlight>
                <a:latin typeface="Roboto"/>
                <a:ea typeface="Roboto"/>
                <a:cs typeface="Roboto"/>
                <a:sym typeface="Roboto"/>
              </a:rPr>
              <a:t>any</a:t>
            </a:r>
            <a:r>
              <a:rPr lang="en" sz="1200">
                <a:solidFill>
                  <a:srgbClr val="24292E"/>
                </a:solidFill>
                <a:highlight>
                  <a:schemeClr val="accent6"/>
                </a:highlight>
                <a:latin typeface="Roboto"/>
                <a:ea typeface="Roboto"/>
                <a:cs typeface="Roboto"/>
                <a:sym typeface="Roboto"/>
              </a:rPr>
              <a:t> developer to access </a:t>
            </a:r>
            <a:r>
              <a:rPr i="1" lang="en" sz="1200">
                <a:solidFill>
                  <a:srgbClr val="24292E"/>
                </a:solidFill>
                <a:highlight>
                  <a:schemeClr val="accent6"/>
                </a:highlight>
                <a:latin typeface="Roboto"/>
                <a:ea typeface="Roboto"/>
                <a:cs typeface="Roboto"/>
                <a:sym typeface="Roboto"/>
              </a:rPr>
              <a:t>any</a:t>
            </a:r>
            <a:r>
              <a:rPr lang="en" sz="1200">
                <a:solidFill>
                  <a:srgbClr val="24292E"/>
                </a:solidFill>
                <a:highlight>
                  <a:schemeClr val="accent6"/>
                </a:highlight>
                <a:latin typeface="Roboto"/>
                <a:ea typeface="Roboto"/>
                <a:cs typeface="Roboto"/>
                <a:sym typeface="Roboto"/>
              </a:rPr>
              <a:t> user data, including sensitive PII that has nothing to do with their jobs.</a:t>
            </a:r>
            <a:endParaRPr sz="1200">
              <a:solidFill>
                <a:srgbClr val="24292E"/>
              </a:solidFill>
              <a:highlight>
                <a:schemeClr val="accent6"/>
              </a:highlight>
              <a:latin typeface="Roboto"/>
              <a:ea typeface="Roboto"/>
              <a:cs typeface="Roboto"/>
              <a:sym typeface="Roboto"/>
            </a:endParaRPr>
          </a:p>
          <a:p>
            <a:pPr indent="0" lvl="0" marL="457200" rtl="0" algn="l">
              <a:spcBef>
                <a:spcPts val="300"/>
              </a:spcBef>
              <a:spcAft>
                <a:spcPts val="0"/>
              </a:spcAft>
              <a:buNone/>
            </a:pPr>
            <a:r>
              <a:rPr b="1" lang="en" sz="1200">
                <a:solidFill>
                  <a:srgbClr val="24292E"/>
                </a:solidFill>
                <a:highlight>
                  <a:schemeClr val="accent6"/>
                </a:highlight>
                <a:latin typeface="Roboto"/>
                <a:ea typeface="Roboto"/>
                <a:cs typeface="Roboto"/>
                <a:sym typeface="Roboto"/>
              </a:rPr>
              <a:t>Recommendation</a:t>
            </a:r>
            <a:r>
              <a:rPr lang="en" sz="1200">
                <a:solidFill>
                  <a:srgbClr val="24292E"/>
                </a:solidFill>
                <a:highlight>
                  <a:schemeClr val="accent6"/>
                </a:highlight>
                <a:latin typeface="Roboto"/>
                <a:ea typeface="Roboto"/>
                <a:cs typeface="Roboto"/>
                <a:sym typeface="Roboto"/>
              </a:rPr>
              <a:t>: </a:t>
            </a:r>
            <a:r>
              <a:rPr lang="en" sz="1200">
                <a:solidFill>
                  <a:srgbClr val="24292E"/>
                </a:solidFill>
                <a:highlight>
                  <a:schemeClr val="accent6"/>
                </a:highlight>
                <a:latin typeface="Roboto"/>
                <a:ea typeface="Roboto"/>
                <a:cs typeface="Roboto"/>
                <a:sym typeface="Roboto"/>
              </a:rPr>
              <a:t>R</a:t>
            </a:r>
            <a:r>
              <a:rPr lang="en" sz="1200">
                <a:solidFill>
                  <a:srgbClr val="24292E"/>
                </a:solidFill>
                <a:highlight>
                  <a:schemeClr val="accent6"/>
                </a:highlight>
                <a:latin typeface="Roboto"/>
                <a:ea typeface="Roboto"/>
                <a:cs typeface="Roboto"/>
                <a:sym typeface="Roboto"/>
              </a:rPr>
              <a:t>eject</a:t>
            </a:r>
            <a:r>
              <a:rPr lang="en" sz="1200">
                <a:solidFill>
                  <a:srgbClr val="24292E"/>
                </a:solidFill>
                <a:highlight>
                  <a:schemeClr val="accent6"/>
                </a:highlight>
                <a:latin typeface="Roboto"/>
                <a:ea typeface="Roboto"/>
                <a:cs typeface="Roboto"/>
                <a:sym typeface="Roboto"/>
              </a:rPr>
              <a:t> on grounds of privacy.</a:t>
            </a:r>
            <a:endParaRPr>
              <a:highlight>
                <a:schemeClr val="accent6"/>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8EFFB"/>
        </a:solidFill>
      </p:bgPr>
    </p:bg>
    <p:spTree>
      <p:nvGrpSpPr>
        <p:cNvPr id="2302" name="Shape 2302"/>
        <p:cNvGrpSpPr/>
        <p:nvPr/>
      </p:nvGrpSpPr>
      <p:grpSpPr>
        <a:xfrm>
          <a:off x="0" y="0"/>
          <a:ext cx="0" cy="0"/>
          <a:chOff x="0" y="0"/>
          <a:chExt cx="0" cy="0"/>
        </a:xfrm>
      </p:grpSpPr>
      <p:sp>
        <p:nvSpPr>
          <p:cNvPr id="2303" name="Google Shape;2303;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4" name="Google Shape;2304;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a:t>
            </a:r>
            <a:r>
              <a:rPr lang="en">
                <a:solidFill>
                  <a:schemeClr val="dk1"/>
                </a:solidFill>
                <a:latin typeface="Roboto Light"/>
                <a:ea typeface="Roboto Light"/>
                <a:cs typeface="Roboto Light"/>
                <a:sym typeface="Roboto Light"/>
              </a:rPr>
              <a:t>Weighing Security and Business Objectives</a:t>
            </a:r>
            <a:r>
              <a:rPr lang="en"/>
              <a:t> </a:t>
            </a:r>
            <a:endParaRPr/>
          </a:p>
        </p:txBody>
      </p:sp>
      <p:sp>
        <p:nvSpPr>
          <p:cNvPr id="2305" name="Google Shape;2305;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Business Plans</a:t>
            </a:r>
            <a:endParaRPr>
              <a:latin typeface="Roboto Medium"/>
              <a:ea typeface="Roboto Medium"/>
              <a:cs typeface="Roboto Medium"/>
              <a:sym typeface="Roboto Medium"/>
            </a:endParaRPr>
          </a:p>
        </p:txBody>
      </p:sp>
      <p:sp>
        <p:nvSpPr>
          <p:cNvPr id="2306" name="Google Shape;2306;p127"/>
          <p:cNvSpPr txBox="1"/>
          <p:nvPr>
            <p:ph idx="2" type="body"/>
          </p:nvPr>
        </p:nvSpPr>
        <p:spPr>
          <a:xfrm>
            <a:off x="175" y="1183050"/>
            <a:ext cx="9168600" cy="3300300"/>
          </a:xfrm>
          <a:prstGeom prst="rect">
            <a:avLst/>
          </a:prstGeom>
        </p:spPr>
        <p:txBody>
          <a:bodyPr anchorCtr="0" anchor="t" bIns="914400" lIns="457200" spcFirstLastPara="1" rIns="457200" wrap="square" tIns="0">
            <a:noAutofit/>
          </a:bodyPr>
          <a:lstStyle/>
          <a:p>
            <a:pPr indent="-205740" lvl="0" marL="320040" rtl="0" algn="l">
              <a:spcBef>
                <a:spcPts val="0"/>
              </a:spcBef>
              <a:spcAft>
                <a:spcPts val="0"/>
              </a:spcAft>
              <a:buClr>
                <a:srgbClr val="24292E"/>
              </a:buClr>
              <a:buSzPts val="1800"/>
              <a:buAutoNum type="arabicPeriod"/>
            </a:pPr>
            <a:r>
              <a:rPr lang="en" sz="1800">
                <a:solidFill>
                  <a:srgbClr val="24292E"/>
                </a:solidFill>
              </a:rPr>
              <a:t>The director of Engineering suggested giving all developers access to all data.</a:t>
            </a:r>
            <a:endParaRPr b="1" sz="1800">
              <a:solidFill>
                <a:srgbClr val="24292E"/>
              </a:solidFill>
            </a:endParaRPr>
          </a:p>
          <a:p>
            <a:pPr indent="-205740" lvl="0" marL="320040" rtl="0" algn="l">
              <a:spcBef>
                <a:spcPts val="6000"/>
              </a:spcBef>
              <a:spcAft>
                <a:spcPts val="0"/>
              </a:spcAft>
              <a:buClr>
                <a:srgbClr val="24292E"/>
              </a:buClr>
              <a:buSzPts val="1800"/>
              <a:buAutoNum type="arabicPeriod"/>
            </a:pPr>
            <a:r>
              <a:rPr lang="en" sz="1800">
                <a:solidFill>
                  <a:srgbClr val="24292E"/>
                </a:solidFill>
              </a:rPr>
              <a:t>The director of IT suggested exposing administration servers to the </a:t>
            </a:r>
            <a:br>
              <a:rPr lang="en" sz="1800">
                <a:solidFill>
                  <a:srgbClr val="24292E"/>
                </a:solidFill>
              </a:rPr>
            </a:br>
            <a:r>
              <a:rPr lang="en" sz="1800">
                <a:solidFill>
                  <a:srgbClr val="24292E"/>
                </a:solidFill>
              </a:rPr>
              <a:t>public internet.</a:t>
            </a:r>
            <a:endParaRPr sz="1800">
              <a:solidFill>
                <a:srgbClr val="24292E"/>
              </a:solidFill>
            </a:endParaRPr>
          </a:p>
          <a:p>
            <a:pPr indent="-205740" lvl="0" marL="320040" rtl="0" algn="l">
              <a:spcBef>
                <a:spcPts val="7000"/>
              </a:spcBef>
              <a:spcAft>
                <a:spcPts val="6000"/>
              </a:spcAft>
              <a:buClr>
                <a:srgbClr val="24292E"/>
              </a:buClr>
              <a:buSzPts val="1800"/>
              <a:buAutoNum type="arabicPeriod"/>
            </a:pPr>
            <a:r>
              <a:rPr lang="en" sz="1800">
                <a:solidFill>
                  <a:srgbClr val="24292E"/>
                </a:solidFill>
              </a:rPr>
              <a:t>An SOC analyst recommended merging all of the company's mail servers </a:t>
            </a:r>
            <a:br>
              <a:rPr lang="en" sz="1800">
                <a:solidFill>
                  <a:srgbClr val="24292E"/>
                </a:solidFill>
              </a:rPr>
            </a:br>
            <a:r>
              <a:rPr lang="en" sz="1800">
                <a:solidFill>
                  <a:srgbClr val="24292E"/>
                </a:solidFill>
              </a:rPr>
              <a:t>into a single server, in order to cut costs and improve efficiency.</a:t>
            </a:r>
            <a:endParaRPr sz="1800">
              <a:solidFill>
                <a:srgbClr val="24292E"/>
              </a:solidFill>
            </a:endParaRPr>
          </a:p>
        </p:txBody>
      </p:sp>
      <p:sp>
        <p:nvSpPr>
          <p:cNvPr id="2307" name="Google Shape;2307;p127"/>
          <p:cNvSpPr txBox="1"/>
          <p:nvPr/>
        </p:nvSpPr>
        <p:spPr>
          <a:xfrm>
            <a:off x="228600" y="1390550"/>
            <a:ext cx="8869800" cy="75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solidFill>
                  <a:srgbClr val="24292E"/>
                </a:solidFill>
                <a:latin typeface="Roboto"/>
                <a:ea typeface="Roboto"/>
                <a:cs typeface="Roboto"/>
                <a:sym typeface="Roboto"/>
              </a:rPr>
              <a:t>Benefits</a:t>
            </a:r>
            <a:r>
              <a:rPr lang="en" sz="1200">
                <a:solidFill>
                  <a:srgbClr val="24292E"/>
                </a:solidFill>
                <a:latin typeface="Roboto"/>
                <a:ea typeface="Roboto"/>
                <a:cs typeface="Roboto"/>
                <a:sym typeface="Roboto"/>
              </a:rPr>
              <a:t>: Makes development easier.</a:t>
            </a:r>
            <a:endParaRPr sz="1200">
              <a:solidFill>
                <a:srgbClr val="24292E"/>
              </a:solidFill>
              <a:latin typeface="Roboto"/>
              <a:ea typeface="Roboto"/>
              <a:cs typeface="Roboto"/>
              <a:sym typeface="Roboto"/>
            </a:endParaRPr>
          </a:p>
          <a:p>
            <a:pPr indent="0" lvl="0" marL="457200" rtl="0" algn="l">
              <a:spcBef>
                <a:spcPts val="300"/>
              </a:spcBef>
              <a:spcAft>
                <a:spcPts val="0"/>
              </a:spcAft>
              <a:buNone/>
            </a:pPr>
            <a:r>
              <a:rPr b="1" lang="en" sz="1200">
                <a:solidFill>
                  <a:srgbClr val="24292E"/>
                </a:solidFill>
                <a:latin typeface="Roboto"/>
                <a:ea typeface="Roboto"/>
                <a:cs typeface="Roboto"/>
                <a:sym typeface="Roboto"/>
              </a:rPr>
              <a:t>Detractors</a:t>
            </a:r>
            <a:r>
              <a:rPr lang="en" sz="1200">
                <a:solidFill>
                  <a:srgbClr val="24292E"/>
                </a:solidFill>
                <a:latin typeface="Roboto"/>
                <a:ea typeface="Roboto"/>
                <a:cs typeface="Roboto"/>
                <a:sym typeface="Roboto"/>
              </a:rPr>
              <a:t>: Allows </a:t>
            </a:r>
            <a:r>
              <a:rPr i="1" lang="en" sz="1200">
                <a:solidFill>
                  <a:srgbClr val="24292E"/>
                </a:solidFill>
                <a:latin typeface="Roboto"/>
                <a:ea typeface="Roboto"/>
                <a:cs typeface="Roboto"/>
                <a:sym typeface="Roboto"/>
              </a:rPr>
              <a:t>any</a:t>
            </a:r>
            <a:r>
              <a:rPr lang="en" sz="1200">
                <a:solidFill>
                  <a:srgbClr val="24292E"/>
                </a:solidFill>
                <a:latin typeface="Roboto"/>
                <a:ea typeface="Roboto"/>
                <a:cs typeface="Roboto"/>
                <a:sym typeface="Roboto"/>
              </a:rPr>
              <a:t> developer to access </a:t>
            </a:r>
            <a:r>
              <a:rPr i="1" lang="en" sz="1200">
                <a:solidFill>
                  <a:srgbClr val="24292E"/>
                </a:solidFill>
                <a:latin typeface="Roboto"/>
                <a:ea typeface="Roboto"/>
                <a:cs typeface="Roboto"/>
                <a:sym typeface="Roboto"/>
              </a:rPr>
              <a:t>any</a:t>
            </a:r>
            <a:r>
              <a:rPr lang="en" sz="1200">
                <a:solidFill>
                  <a:srgbClr val="24292E"/>
                </a:solidFill>
                <a:latin typeface="Roboto"/>
                <a:ea typeface="Roboto"/>
                <a:cs typeface="Roboto"/>
                <a:sym typeface="Roboto"/>
              </a:rPr>
              <a:t> user data, including sensitive PII that has nothing to do with their jobs.</a:t>
            </a:r>
            <a:endParaRPr sz="1200">
              <a:solidFill>
                <a:srgbClr val="24292E"/>
              </a:solidFill>
              <a:latin typeface="Roboto"/>
              <a:ea typeface="Roboto"/>
              <a:cs typeface="Roboto"/>
              <a:sym typeface="Roboto"/>
            </a:endParaRPr>
          </a:p>
          <a:p>
            <a:pPr indent="0" lvl="0" marL="457200" rtl="0" algn="l">
              <a:spcBef>
                <a:spcPts val="300"/>
              </a:spcBef>
              <a:spcAft>
                <a:spcPts val="0"/>
              </a:spcAft>
              <a:buNone/>
            </a:pPr>
            <a:r>
              <a:rPr b="1" lang="en" sz="1200">
                <a:solidFill>
                  <a:srgbClr val="24292E"/>
                </a:solidFill>
                <a:latin typeface="Roboto"/>
                <a:ea typeface="Roboto"/>
                <a:cs typeface="Roboto"/>
                <a:sym typeface="Roboto"/>
              </a:rPr>
              <a:t>Recommendation</a:t>
            </a:r>
            <a:r>
              <a:rPr lang="en" sz="1200">
                <a:solidFill>
                  <a:srgbClr val="24292E"/>
                </a:solidFill>
                <a:latin typeface="Roboto"/>
                <a:ea typeface="Roboto"/>
                <a:cs typeface="Roboto"/>
                <a:sym typeface="Roboto"/>
              </a:rPr>
              <a:t>: Reject on grounds of privacy.</a:t>
            </a:r>
            <a:endParaRPr/>
          </a:p>
        </p:txBody>
      </p:sp>
      <p:sp>
        <p:nvSpPr>
          <p:cNvPr id="2308" name="Google Shape;2308;p127"/>
          <p:cNvSpPr txBox="1"/>
          <p:nvPr/>
        </p:nvSpPr>
        <p:spPr>
          <a:xfrm>
            <a:off x="228600" y="2712300"/>
            <a:ext cx="8869800" cy="796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solidFill>
                  <a:schemeClr val="dk1"/>
                </a:solidFill>
                <a:highlight>
                  <a:schemeClr val="accent6"/>
                </a:highlight>
                <a:latin typeface="Roboto"/>
                <a:ea typeface="Roboto"/>
                <a:cs typeface="Roboto"/>
                <a:sym typeface="Roboto"/>
              </a:rPr>
              <a:t>Benefits</a:t>
            </a:r>
            <a:r>
              <a:rPr lang="en" sz="1200">
                <a:solidFill>
                  <a:schemeClr val="dk1"/>
                </a:solidFill>
                <a:highlight>
                  <a:schemeClr val="accent6"/>
                </a:highlight>
                <a:latin typeface="Roboto"/>
                <a:ea typeface="Roboto"/>
                <a:cs typeface="Roboto"/>
                <a:sym typeface="Roboto"/>
              </a:rPr>
              <a:t>: Administrators can work from any computer they choose.</a:t>
            </a:r>
            <a:endParaRPr sz="1200">
              <a:solidFill>
                <a:schemeClr val="dk1"/>
              </a:solidFill>
              <a:highlight>
                <a:schemeClr val="accent6"/>
              </a:highlight>
              <a:latin typeface="Roboto"/>
              <a:ea typeface="Roboto"/>
              <a:cs typeface="Roboto"/>
              <a:sym typeface="Roboto"/>
            </a:endParaRPr>
          </a:p>
          <a:p>
            <a:pPr indent="0" lvl="0" marL="457200" rtl="0" algn="l">
              <a:spcBef>
                <a:spcPts val="300"/>
              </a:spcBef>
              <a:spcAft>
                <a:spcPts val="0"/>
              </a:spcAft>
              <a:buNone/>
            </a:pPr>
            <a:r>
              <a:rPr b="1" lang="en" sz="1200">
                <a:solidFill>
                  <a:schemeClr val="dk1"/>
                </a:solidFill>
                <a:highlight>
                  <a:schemeClr val="accent6"/>
                </a:highlight>
                <a:latin typeface="Roboto"/>
                <a:ea typeface="Roboto"/>
                <a:cs typeface="Roboto"/>
                <a:sym typeface="Roboto"/>
              </a:rPr>
              <a:t>Detractors</a:t>
            </a:r>
            <a:r>
              <a:rPr lang="en" sz="1200">
                <a:solidFill>
                  <a:schemeClr val="dk1"/>
                </a:solidFill>
                <a:highlight>
                  <a:schemeClr val="accent6"/>
                </a:highlight>
                <a:latin typeface="Roboto"/>
                <a:ea typeface="Roboto"/>
                <a:cs typeface="Roboto"/>
                <a:sym typeface="Roboto"/>
              </a:rPr>
              <a:t>: The servers would be publicly accessible, which is unacceptable for a private network.</a:t>
            </a:r>
            <a:endParaRPr sz="1200">
              <a:solidFill>
                <a:schemeClr val="dk1"/>
              </a:solidFill>
              <a:highlight>
                <a:schemeClr val="accent6"/>
              </a:highlight>
              <a:latin typeface="Roboto"/>
              <a:ea typeface="Roboto"/>
              <a:cs typeface="Roboto"/>
              <a:sym typeface="Roboto"/>
            </a:endParaRPr>
          </a:p>
          <a:p>
            <a:pPr indent="0" lvl="0" marL="457200" rtl="0" algn="l">
              <a:spcBef>
                <a:spcPts val="300"/>
              </a:spcBef>
              <a:spcAft>
                <a:spcPts val="0"/>
              </a:spcAft>
              <a:buNone/>
            </a:pPr>
            <a:r>
              <a:rPr b="1" lang="en" sz="1200">
                <a:solidFill>
                  <a:schemeClr val="dk1"/>
                </a:solidFill>
                <a:highlight>
                  <a:schemeClr val="accent6"/>
                </a:highlight>
                <a:latin typeface="Roboto"/>
                <a:ea typeface="Roboto"/>
                <a:cs typeface="Roboto"/>
                <a:sym typeface="Roboto"/>
              </a:rPr>
              <a:t>Recommendation</a:t>
            </a:r>
            <a:r>
              <a:rPr lang="en" sz="1200">
                <a:solidFill>
                  <a:schemeClr val="dk1"/>
                </a:solidFill>
                <a:highlight>
                  <a:schemeClr val="accent6"/>
                </a:highlight>
                <a:latin typeface="Roboto"/>
                <a:ea typeface="Roboto"/>
                <a:cs typeface="Roboto"/>
                <a:sym typeface="Roboto"/>
              </a:rPr>
              <a:t>: Reject this request. A VPN would be a better solution to this problem.</a:t>
            </a:r>
            <a:endParaRPr b="1" sz="1200">
              <a:solidFill>
                <a:srgbClr val="24292E"/>
              </a:solidFill>
              <a:highlight>
                <a:schemeClr val="accent6"/>
              </a:highlight>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8EFFB"/>
        </a:solidFill>
      </p:bgPr>
    </p:bg>
    <p:spTree>
      <p:nvGrpSpPr>
        <p:cNvPr id="2312" name="Shape 2312"/>
        <p:cNvGrpSpPr/>
        <p:nvPr/>
      </p:nvGrpSpPr>
      <p:grpSpPr>
        <a:xfrm>
          <a:off x="0" y="0"/>
          <a:ext cx="0" cy="0"/>
          <a:chOff x="0" y="0"/>
          <a:chExt cx="0" cy="0"/>
        </a:xfrm>
      </p:grpSpPr>
      <p:sp>
        <p:nvSpPr>
          <p:cNvPr id="2313" name="Google Shape;2313;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4" name="Google Shape;2314;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a:t>
            </a:r>
            <a:r>
              <a:rPr lang="en">
                <a:solidFill>
                  <a:schemeClr val="dk1"/>
                </a:solidFill>
                <a:latin typeface="Roboto Light"/>
                <a:ea typeface="Roboto Light"/>
                <a:cs typeface="Roboto Light"/>
                <a:sym typeface="Roboto Light"/>
              </a:rPr>
              <a:t>Weighing Security and Business Objectives</a:t>
            </a:r>
            <a:r>
              <a:rPr lang="en"/>
              <a:t> </a:t>
            </a:r>
            <a:endParaRPr/>
          </a:p>
        </p:txBody>
      </p:sp>
      <p:sp>
        <p:nvSpPr>
          <p:cNvPr id="2315" name="Google Shape;2315;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Business Plans</a:t>
            </a:r>
            <a:endParaRPr>
              <a:latin typeface="Roboto Medium"/>
              <a:ea typeface="Roboto Medium"/>
              <a:cs typeface="Roboto Medium"/>
              <a:sym typeface="Roboto Medium"/>
            </a:endParaRPr>
          </a:p>
        </p:txBody>
      </p:sp>
      <p:sp>
        <p:nvSpPr>
          <p:cNvPr id="2316" name="Google Shape;2316;p128"/>
          <p:cNvSpPr txBox="1"/>
          <p:nvPr>
            <p:ph idx="2" type="body"/>
          </p:nvPr>
        </p:nvSpPr>
        <p:spPr>
          <a:xfrm>
            <a:off x="175" y="1183050"/>
            <a:ext cx="9168600" cy="3300300"/>
          </a:xfrm>
          <a:prstGeom prst="rect">
            <a:avLst/>
          </a:prstGeom>
        </p:spPr>
        <p:txBody>
          <a:bodyPr anchorCtr="0" anchor="t" bIns="914400" lIns="457200" spcFirstLastPara="1" rIns="457200" wrap="square" tIns="0">
            <a:noAutofit/>
          </a:bodyPr>
          <a:lstStyle/>
          <a:p>
            <a:pPr indent="-205740" lvl="0" marL="320040" rtl="0" algn="l">
              <a:spcBef>
                <a:spcPts val="0"/>
              </a:spcBef>
              <a:spcAft>
                <a:spcPts val="0"/>
              </a:spcAft>
              <a:buClr>
                <a:srgbClr val="24292E"/>
              </a:buClr>
              <a:buSzPts val="1800"/>
              <a:buAutoNum type="arabicPeriod"/>
            </a:pPr>
            <a:r>
              <a:rPr lang="en" sz="1800">
                <a:solidFill>
                  <a:srgbClr val="24292E"/>
                </a:solidFill>
              </a:rPr>
              <a:t>The director of Engineering suggested giving all developers access to all data.</a:t>
            </a:r>
            <a:endParaRPr b="1" sz="1800">
              <a:solidFill>
                <a:srgbClr val="24292E"/>
              </a:solidFill>
            </a:endParaRPr>
          </a:p>
          <a:p>
            <a:pPr indent="-205740" lvl="0" marL="320040" rtl="0" algn="l">
              <a:spcBef>
                <a:spcPts val="6000"/>
              </a:spcBef>
              <a:spcAft>
                <a:spcPts val="0"/>
              </a:spcAft>
              <a:buClr>
                <a:srgbClr val="24292E"/>
              </a:buClr>
              <a:buSzPts val="1800"/>
              <a:buAutoNum type="arabicPeriod"/>
            </a:pPr>
            <a:r>
              <a:rPr lang="en" sz="1800">
                <a:solidFill>
                  <a:srgbClr val="24292E"/>
                </a:solidFill>
              </a:rPr>
              <a:t>The director of IT suggested exposing administration servers to the </a:t>
            </a:r>
            <a:br>
              <a:rPr lang="en" sz="1800">
                <a:solidFill>
                  <a:srgbClr val="24292E"/>
                </a:solidFill>
              </a:rPr>
            </a:br>
            <a:r>
              <a:rPr lang="en" sz="1800">
                <a:solidFill>
                  <a:srgbClr val="24292E"/>
                </a:solidFill>
              </a:rPr>
              <a:t>public internet.</a:t>
            </a:r>
            <a:endParaRPr sz="1800">
              <a:solidFill>
                <a:srgbClr val="24292E"/>
              </a:solidFill>
            </a:endParaRPr>
          </a:p>
          <a:p>
            <a:pPr indent="-205740" lvl="0" marL="320040" rtl="0" algn="l">
              <a:spcBef>
                <a:spcPts val="7000"/>
              </a:spcBef>
              <a:spcAft>
                <a:spcPts val="6000"/>
              </a:spcAft>
              <a:buClr>
                <a:srgbClr val="24292E"/>
              </a:buClr>
              <a:buSzPts val="1800"/>
              <a:buAutoNum type="arabicPeriod"/>
            </a:pPr>
            <a:r>
              <a:rPr lang="en" sz="1800">
                <a:solidFill>
                  <a:srgbClr val="24292E"/>
                </a:solidFill>
              </a:rPr>
              <a:t>An SOC analyst recommended merging all of the company's mail servers </a:t>
            </a:r>
            <a:br>
              <a:rPr lang="en" sz="1800">
                <a:solidFill>
                  <a:srgbClr val="24292E"/>
                </a:solidFill>
              </a:rPr>
            </a:br>
            <a:r>
              <a:rPr lang="en" sz="1800">
                <a:solidFill>
                  <a:srgbClr val="24292E"/>
                </a:solidFill>
              </a:rPr>
              <a:t>into a single server, in order to cut costs and improve efficiency.</a:t>
            </a:r>
            <a:endParaRPr sz="1800">
              <a:solidFill>
                <a:srgbClr val="24292E"/>
              </a:solidFill>
            </a:endParaRPr>
          </a:p>
        </p:txBody>
      </p:sp>
      <p:sp>
        <p:nvSpPr>
          <p:cNvPr id="2317" name="Google Shape;2317;p128"/>
          <p:cNvSpPr txBox="1"/>
          <p:nvPr/>
        </p:nvSpPr>
        <p:spPr>
          <a:xfrm>
            <a:off x="228600" y="1390550"/>
            <a:ext cx="8869800" cy="75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solidFill>
                  <a:srgbClr val="24292E"/>
                </a:solidFill>
                <a:latin typeface="Roboto"/>
                <a:ea typeface="Roboto"/>
                <a:cs typeface="Roboto"/>
                <a:sym typeface="Roboto"/>
              </a:rPr>
              <a:t>Benefits</a:t>
            </a:r>
            <a:r>
              <a:rPr lang="en" sz="1200">
                <a:solidFill>
                  <a:srgbClr val="24292E"/>
                </a:solidFill>
                <a:latin typeface="Roboto"/>
                <a:ea typeface="Roboto"/>
                <a:cs typeface="Roboto"/>
                <a:sym typeface="Roboto"/>
              </a:rPr>
              <a:t>: Makes development easier.</a:t>
            </a:r>
            <a:endParaRPr sz="1200">
              <a:solidFill>
                <a:srgbClr val="24292E"/>
              </a:solidFill>
              <a:latin typeface="Roboto"/>
              <a:ea typeface="Roboto"/>
              <a:cs typeface="Roboto"/>
              <a:sym typeface="Roboto"/>
            </a:endParaRPr>
          </a:p>
          <a:p>
            <a:pPr indent="0" lvl="0" marL="457200" rtl="0" algn="l">
              <a:spcBef>
                <a:spcPts val="300"/>
              </a:spcBef>
              <a:spcAft>
                <a:spcPts val="0"/>
              </a:spcAft>
              <a:buNone/>
            </a:pPr>
            <a:r>
              <a:rPr b="1" lang="en" sz="1200">
                <a:solidFill>
                  <a:srgbClr val="24292E"/>
                </a:solidFill>
                <a:latin typeface="Roboto"/>
                <a:ea typeface="Roboto"/>
                <a:cs typeface="Roboto"/>
                <a:sym typeface="Roboto"/>
              </a:rPr>
              <a:t>Detractors</a:t>
            </a:r>
            <a:r>
              <a:rPr lang="en" sz="1200">
                <a:solidFill>
                  <a:srgbClr val="24292E"/>
                </a:solidFill>
                <a:latin typeface="Roboto"/>
                <a:ea typeface="Roboto"/>
                <a:cs typeface="Roboto"/>
                <a:sym typeface="Roboto"/>
              </a:rPr>
              <a:t>: Allows </a:t>
            </a:r>
            <a:r>
              <a:rPr i="1" lang="en" sz="1200">
                <a:solidFill>
                  <a:srgbClr val="24292E"/>
                </a:solidFill>
                <a:latin typeface="Roboto"/>
                <a:ea typeface="Roboto"/>
                <a:cs typeface="Roboto"/>
                <a:sym typeface="Roboto"/>
              </a:rPr>
              <a:t>any</a:t>
            </a:r>
            <a:r>
              <a:rPr lang="en" sz="1200">
                <a:solidFill>
                  <a:srgbClr val="24292E"/>
                </a:solidFill>
                <a:latin typeface="Roboto"/>
                <a:ea typeface="Roboto"/>
                <a:cs typeface="Roboto"/>
                <a:sym typeface="Roboto"/>
              </a:rPr>
              <a:t> developer to access </a:t>
            </a:r>
            <a:r>
              <a:rPr i="1" lang="en" sz="1200">
                <a:solidFill>
                  <a:srgbClr val="24292E"/>
                </a:solidFill>
                <a:latin typeface="Roboto"/>
                <a:ea typeface="Roboto"/>
                <a:cs typeface="Roboto"/>
                <a:sym typeface="Roboto"/>
              </a:rPr>
              <a:t>any</a:t>
            </a:r>
            <a:r>
              <a:rPr lang="en" sz="1200">
                <a:solidFill>
                  <a:srgbClr val="24292E"/>
                </a:solidFill>
                <a:latin typeface="Roboto"/>
                <a:ea typeface="Roboto"/>
                <a:cs typeface="Roboto"/>
                <a:sym typeface="Roboto"/>
              </a:rPr>
              <a:t> user data, including sensitive PII that has nothing to do with their jobs.</a:t>
            </a:r>
            <a:endParaRPr sz="1200">
              <a:solidFill>
                <a:srgbClr val="24292E"/>
              </a:solidFill>
              <a:latin typeface="Roboto"/>
              <a:ea typeface="Roboto"/>
              <a:cs typeface="Roboto"/>
              <a:sym typeface="Roboto"/>
            </a:endParaRPr>
          </a:p>
          <a:p>
            <a:pPr indent="0" lvl="0" marL="457200" rtl="0" algn="l">
              <a:spcBef>
                <a:spcPts val="300"/>
              </a:spcBef>
              <a:spcAft>
                <a:spcPts val="0"/>
              </a:spcAft>
              <a:buNone/>
            </a:pPr>
            <a:r>
              <a:rPr b="1" lang="en" sz="1200">
                <a:solidFill>
                  <a:srgbClr val="24292E"/>
                </a:solidFill>
                <a:latin typeface="Roboto"/>
                <a:ea typeface="Roboto"/>
                <a:cs typeface="Roboto"/>
                <a:sym typeface="Roboto"/>
              </a:rPr>
              <a:t>Recommendation</a:t>
            </a:r>
            <a:r>
              <a:rPr lang="en" sz="1200">
                <a:solidFill>
                  <a:srgbClr val="24292E"/>
                </a:solidFill>
                <a:latin typeface="Roboto"/>
                <a:ea typeface="Roboto"/>
                <a:cs typeface="Roboto"/>
                <a:sym typeface="Roboto"/>
              </a:rPr>
              <a:t>: Reject on grounds of privacy.</a:t>
            </a:r>
            <a:endParaRPr/>
          </a:p>
        </p:txBody>
      </p:sp>
      <p:sp>
        <p:nvSpPr>
          <p:cNvPr id="2318" name="Google Shape;2318;p128"/>
          <p:cNvSpPr txBox="1"/>
          <p:nvPr/>
        </p:nvSpPr>
        <p:spPr>
          <a:xfrm>
            <a:off x="228600" y="4161425"/>
            <a:ext cx="7567500" cy="753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300"/>
              </a:spcBef>
              <a:spcAft>
                <a:spcPts val="0"/>
              </a:spcAft>
              <a:buNone/>
            </a:pPr>
            <a:r>
              <a:rPr lang="en" sz="1200">
                <a:solidFill>
                  <a:schemeClr val="dk1"/>
                </a:solidFill>
                <a:highlight>
                  <a:schemeClr val="accent6"/>
                </a:highlight>
                <a:latin typeface="Roboto"/>
                <a:ea typeface="Roboto"/>
                <a:cs typeface="Roboto"/>
                <a:sym typeface="Roboto"/>
              </a:rPr>
              <a:t>If the company has so many emails that it </a:t>
            </a:r>
            <a:r>
              <a:rPr i="1" lang="en" sz="1200">
                <a:solidFill>
                  <a:schemeClr val="dk1"/>
                </a:solidFill>
                <a:highlight>
                  <a:schemeClr val="accent6"/>
                </a:highlight>
                <a:latin typeface="Roboto"/>
                <a:ea typeface="Roboto"/>
                <a:cs typeface="Roboto"/>
                <a:sym typeface="Roboto"/>
              </a:rPr>
              <a:t>needs</a:t>
            </a:r>
            <a:r>
              <a:rPr lang="en" sz="1200">
                <a:solidFill>
                  <a:schemeClr val="dk1"/>
                </a:solidFill>
                <a:highlight>
                  <a:schemeClr val="accent6"/>
                </a:highlight>
                <a:latin typeface="Roboto"/>
                <a:ea typeface="Roboto"/>
                <a:cs typeface="Roboto"/>
                <a:sym typeface="Roboto"/>
              </a:rPr>
              <a:t> to maintain multiple servers, this suggestion</a:t>
            </a:r>
            <a:br>
              <a:rPr lang="en" sz="1200">
                <a:solidFill>
                  <a:schemeClr val="dk1"/>
                </a:solidFill>
                <a:highlight>
                  <a:schemeClr val="accent6"/>
                </a:highlight>
                <a:latin typeface="Roboto"/>
                <a:ea typeface="Roboto"/>
                <a:cs typeface="Roboto"/>
                <a:sym typeface="Roboto"/>
              </a:rPr>
            </a:br>
            <a:r>
              <a:rPr lang="en" sz="1200">
                <a:solidFill>
                  <a:schemeClr val="dk1"/>
                </a:solidFill>
                <a:highlight>
                  <a:schemeClr val="accent6"/>
                </a:highlight>
                <a:latin typeface="Roboto"/>
                <a:ea typeface="Roboto"/>
                <a:cs typeface="Roboto"/>
                <a:sym typeface="Roboto"/>
              </a:rPr>
              <a:t>is not possible. Otherwise, hosting all of the data on a single server makes sense.</a:t>
            </a:r>
            <a:endParaRPr b="1" sz="1200">
              <a:solidFill>
                <a:srgbClr val="24292E"/>
              </a:solidFill>
              <a:highlight>
                <a:schemeClr val="accent6"/>
              </a:highlight>
              <a:latin typeface="Roboto"/>
              <a:ea typeface="Roboto"/>
              <a:cs typeface="Roboto"/>
              <a:sym typeface="Roboto"/>
            </a:endParaRPr>
          </a:p>
        </p:txBody>
      </p:sp>
      <p:sp>
        <p:nvSpPr>
          <p:cNvPr id="2319" name="Google Shape;2319;p128"/>
          <p:cNvSpPr txBox="1"/>
          <p:nvPr/>
        </p:nvSpPr>
        <p:spPr>
          <a:xfrm>
            <a:off x="228600" y="2712300"/>
            <a:ext cx="8869800" cy="796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solidFill>
                  <a:schemeClr val="dk1"/>
                </a:solidFill>
                <a:latin typeface="Roboto"/>
                <a:ea typeface="Roboto"/>
                <a:cs typeface="Roboto"/>
                <a:sym typeface="Roboto"/>
              </a:rPr>
              <a:t>Benefits</a:t>
            </a:r>
            <a:r>
              <a:rPr lang="en" sz="1200">
                <a:solidFill>
                  <a:schemeClr val="dk1"/>
                </a:solidFill>
                <a:latin typeface="Roboto"/>
                <a:ea typeface="Roboto"/>
                <a:cs typeface="Roboto"/>
                <a:sym typeface="Roboto"/>
              </a:rPr>
              <a:t>: Administrators can work from any computer they choose.</a:t>
            </a:r>
            <a:endParaRPr sz="1200">
              <a:solidFill>
                <a:schemeClr val="dk1"/>
              </a:solidFill>
              <a:latin typeface="Roboto"/>
              <a:ea typeface="Roboto"/>
              <a:cs typeface="Roboto"/>
              <a:sym typeface="Roboto"/>
            </a:endParaRPr>
          </a:p>
          <a:p>
            <a:pPr indent="0" lvl="0" marL="457200" rtl="0" algn="l">
              <a:spcBef>
                <a:spcPts val="300"/>
              </a:spcBef>
              <a:spcAft>
                <a:spcPts val="0"/>
              </a:spcAft>
              <a:buNone/>
            </a:pPr>
            <a:r>
              <a:rPr b="1" lang="en" sz="1200">
                <a:solidFill>
                  <a:schemeClr val="dk1"/>
                </a:solidFill>
                <a:latin typeface="Roboto"/>
                <a:ea typeface="Roboto"/>
                <a:cs typeface="Roboto"/>
                <a:sym typeface="Roboto"/>
              </a:rPr>
              <a:t>Detractors</a:t>
            </a:r>
            <a:r>
              <a:rPr lang="en" sz="1200">
                <a:solidFill>
                  <a:schemeClr val="dk1"/>
                </a:solidFill>
                <a:latin typeface="Roboto"/>
                <a:ea typeface="Roboto"/>
                <a:cs typeface="Roboto"/>
                <a:sym typeface="Roboto"/>
              </a:rPr>
              <a:t>: The servers would be publicly accessible, which is unacceptable for a private network.</a:t>
            </a:r>
            <a:endParaRPr sz="1200">
              <a:solidFill>
                <a:schemeClr val="dk1"/>
              </a:solidFill>
              <a:latin typeface="Roboto"/>
              <a:ea typeface="Roboto"/>
              <a:cs typeface="Roboto"/>
              <a:sym typeface="Roboto"/>
            </a:endParaRPr>
          </a:p>
          <a:p>
            <a:pPr indent="0" lvl="0" marL="457200" rtl="0" algn="l">
              <a:spcBef>
                <a:spcPts val="300"/>
              </a:spcBef>
              <a:spcAft>
                <a:spcPts val="0"/>
              </a:spcAft>
              <a:buNone/>
            </a:pPr>
            <a:r>
              <a:rPr b="1" lang="en" sz="1200">
                <a:solidFill>
                  <a:schemeClr val="dk1"/>
                </a:solidFill>
                <a:latin typeface="Roboto"/>
                <a:ea typeface="Roboto"/>
                <a:cs typeface="Roboto"/>
                <a:sym typeface="Roboto"/>
              </a:rPr>
              <a:t>Recommendation</a:t>
            </a:r>
            <a:r>
              <a:rPr lang="en" sz="1200">
                <a:solidFill>
                  <a:schemeClr val="dk1"/>
                </a:solidFill>
                <a:latin typeface="Roboto"/>
                <a:ea typeface="Roboto"/>
                <a:cs typeface="Roboto"/>
                <a:sym typeface="Roboto"/>
              </a:rPr>
              <a:t>: Reject this request. A VPN would be a better solution to this problem.</a:t>
            </a:r>
            <a:endParaRPr b="1" sz="1200">
              <a:solidFill>
                <a:srgbClr val="24292E"/>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3" name="Shape 2323"/>
        <p:cNvGrpSpPr/>
        <p:nvPr/>
      </p:nvGrpSpPr>
      <p:grpSpPr>
        <a:xfrm>
          <a:off x="0" y="0"/>
          <a:ext cx="0" cy="0"/>
          <a:chOff x="0" y="0"/>
          <a:chExt cx="0" cy="0"/>
        </a:xfrm>
      </p:grpSpPr>
      <p:sp>
        <p:nvSpPr>
          <p:cNvPr id="2324" name="Google Shape;2324;p12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Culture Framework</a:t>
            </a:r>
            <a:endParaRPr/>
          </a:p>
        </p:txBody>
      </p:sp>
      <p:sp>
        <p:nvSpPr>
          <p:cNvPr id="2325" name="Google Shape;2325;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26" name="Google Shape;2326;p12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0" name="Shape 2330"/>
        <p:cNvGrpSpPr/>
        <p:nvPr/>
      </p:nvGrpSpPr>
      <p:grpSpPr>
        <a:xfrm>
          <a:off x="0" y="0"/>
          <a:ext cx="0" cy="0"/>
          <a:chOff x="0" y="0"/>
          <a:chExt cx="0" cy="0"/>
        </a:xfrm>
      </p:grpSpPr>
      <p:sp>
        <p:nvSpPr>
          <p:cNvPr id="2331" name="Google Shape;2331;p130"/>
          <p:cNvSpPr/>
          <p:nvPr/>
        </p:nvSpPr>
        <p:spPr>
          <a:xfrm>
            <a:off x="-12300" y="1723750"/>
            <a:ext cx="9172800" cy="3412200"/>
          </a:xfrm>
          <a:prstGeom prst="rect">
            <a:avLst/>
          </a:prstGeom>
          <a:solidFill>
            <a:srgbClr val="0CA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2" name="Google Shape;2332;p130"/>
          <p:cNvPicPr preferRelativeResize="0"/>
          <p:nvPr/>
        </p:nvPicPr>
        <p:blipFill rotWithShape="1">
          <a:blip r:embed="rId3">
            <a:alphaModFix/>
          </a:blip>
          <a:srcRect b="0" l="1409" r="0" t="1777"/>
          <a:stretch/>
        </p:blipFill>
        <p:spPr>
          <a:xfrm>
            <a:off x="-76200" y="1723750"/>
            <a:ext cx="4643700" cy="3420770"/>
          </a:xfrm>
          <a:prstGeom prst="rect">
            <a:avLst/>
          </a:prstGeom>
          <a:noFill/>
          <a:ln>
            <a:noFill/>
          </a:ln>
        </p:spPr>
      </p:pic>
      <p:sp>
        <p:nvSpPr>
          <p:cNvPr id="2333" name="Google Shape;2333;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Culture</a:t>
            </a:r>
            <a:endParaRPr/>
          </a:p>
        </p:txBody>
      </p:sp>
      <p:sp>
        <p:nvSpPr>
          <p:cNvPr id="2334" name="Google Shape;2334;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5" name="Google Shape;2335;p130"/>
          <p:cNvSpPr txBox="1"/>
          <p:nvPr>
            <p:ph idx="1" type="subTitle"/>
          </p:nvPr>
        </p:nvSpPr>
        <p:spPr>
          <a:xfrm>
            <a:off x="0" y="675975"/>
            <a:ext cx="9144000" cy="726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t>Strong organizational security begins with making sure employees both </a:t>
            </a:r>
            <a:r>
              <a:rPr i="1" lang="en" sz="1700"/>
              <a:t>consider security important</a:t>
            </a:r>
            <a:r>
              <a:rPr lang="en" sz="1700"/>
              <a:t> and </a:t>
            </a:r>
            <a:r>
              <a:rPr i="1" lang="en" sz="1700"/>
              <a:t>understand the security implications of their decisions</a:t>
            </a:r>
            <a:r>
              <a:rPr lang="en" sz="1700"/>
              <a:t>.</a:t>
            </a:r>
            <a:endParaRPr sz="1700"/>
          </a:p>
        </p:txBody>
      </p:sp>
      <p:cxnSp>
        <p:nvCxnSpPr>
          <p:cNvPr id="2336" name="Google Shape;2336;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7" name="Google Shape;2337;p130"/>
          <p:cNvSpPr/>
          <p:nvPr/>
        </p:nvSpPr>
        <p:spPr>
          <a:xfrm rot="1251022">
            <a:off x="3317680" y="2356554"/>
            <a:ext cx="936423" cy="727045"/>
          </a:xfrm>
          <a:prstGeom prst="rect">
            <a:avLst/>
          </a:prstGeom>
          <a:solidFill>
            <a:srgbClr val="0CA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30"/>
          <p:cNvSpPr txBox="1"/>
          <p:nvPr/>
        </p:nvSpPr>
        <p:spPr>
          <a:xfrm>
            <a:off x="2974450" y="1747525"/>
            <a:ext cx="5971500" cy="11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b="1" lang="en" sz="1600">
                <a:solidFill>
                  <a:srgbClr val="FFFFFF"/>
                </a:solidFill>
                <a:latin typeface="Roboto"/>
                <a:ea typeface="Roboto"/>
                <a:cs typeface="Roboto"/>
                <a:sym typeface="Roboto"/>
              </a:rPr>
              <a:t>Security culture</a:t>
            </a:r>
            <a:r>
              <a:rPr lang="en" sz="1600">
                <a:solidFill>
                  <a:schemeClr val="dk1"/>
                </a:solidFill>
                <a:latin typeface="Roboto"/>
                <a:ea typeface="Roboto"/>
                <a:cs typeface="Roboto"/>
                <a:sym typeface="Roboto"/>
              </a:rPr>
              <a:t> is the way members of an organization think about and approach security issues. A healthy security culture has employees who are invested in the organization’s security and “behave securely.”</a:t>
            </a:r>
            <a:endParaRPr sz="1600"/>
          </a:p>
        </p:txBody>
      </p:sp>
      <p:sp>
        <p:nvSpPr>
          <p:cNvPr id="2339" name="Google Shape;2339;p130"/>
          <p:cNvSpPr/>
          <p:nvPr/>
        </p:nvSpPr>
        <p:spPr>
          <a:xfrm>
            <a:off x="3906475" y="3021325"/>
            <a:ext cx="5254200" cy="2130000"/>
          </a:xfrm>
          <a:prstGeom prst="rect">
            <a:avLst/>
          </a:prstGeom>
          <a:solidFill>
            <a:srgbClr val="FFC4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0"/>
          <p:cNvSpPr txBox="1"/>
          <p:nvPr/>
        </p:nvSpPr>
        <p:spPr>
          <a:xfrm>
            <a:off x="4093250" y="3087050"/>
            <a:ext cx="50631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The health of an organization’s security culture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is determined by:</a:t>
            </a:r>
            <a:endParaRPr>
              <a:solidFill>
                <a:schemeClr val="dk1"/>
              </a:solidFill>
              <a:latin typeface="Roboto"/>
              <a:ea typeface="Roboto"/>
              <a:cs typeface="Roboto"/>
              <a:sym typeface="Roboto"/>
            </a:endParaRPr>
          </a:p>
          <a:p>
            <a:pPr indent="-180340" lvl="0" marL="320040" rtl="0" algn="l">
              <a:spcBef>
                <a:spcPts val="400"/>
              </a:spcBef>
              <a:spcAft>
                <a:spcPts val="0"/>
              </a:spcAft>
              <a:buClr>
                <a:srgbClr val="24292E"/>
              </a:buClr>
              <a:buSzPts val="1400"/>
              <a:buFont typeface="Roboto"/>
              <a:buChar char="●"/>
            </a:pPr>
            <a:r>
              <a:rPr lang="en">
                <a:solidFill>
                  <a:srgbClr val="24292E"/>
                </a:solidFill>
                <a:latin typeface="Roboto"/>
                <a:ea typeface="Roboto"/>
                <a:cs typeface="Roboto"/>
                <a:sym typeface="Roboto"/>
              </a:rPr>
              <a:t>How important employees consider security</a:t>
            </a:r>
            <a:endParaRPr>
              <a:solidFill>
                <a:srgbClr val="24292E"/>
              </a:solidFill>
              <a:latin typeface="Roboto"/>
              <a:ea typeface="Roboto"/>
              <a:cs typeface="Roboto"/>
              <a:sym typeface="Roboto"/>
            </a:endParaRPr>
          </a:p>
          <a:p>
            <a:pPr indent="-180340" lvl="0" marL="320040" rtl="0" algn="l">
              <a:spcBef>
                <a:spcPts val="400"/>
              </a:spcBef>
              <a:spcAft>
                <a:spcPts val="0"/>
              </a:spcAft>
              <a:buClr>
                <a:srgbClr val="24292E"/>
              </a:buClr>
              <a:buSzPts val="1400"/>
              <a:buFont typeface="Roboto"/>
              <a:buChar char="●"/>
            </a:pPr>
            <a:r>
              <a:rPr lang="en">
                <a:solidFill>
                  <a:srgbClr val="24292E"/>
                </a:solidFill>
                <a:latin typeface="Roboto"/>
                <a:ea typeface="Roboto"/>
                <a:cs typeface="Roboto"/>
                <a:sym typeface="Roboto"/>
              </a:rPr>
              <a:t>How aware employees are of common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security risks</a:t>
            </a:r>
            <a:endParaRPr>
              <a:solidFill>
                <a:srgbClr val="24292E"/>
              </a:solidFill>
              <a:latin typeface="Roboto"/>
              <a:ea typeface="Roboto"/>
              <a:cs typeface="Roboto"/>
              <a:sym typeface="Roboto"/>
            </a:endParaRPr>
          </a:p>
          <a:p>
            <a:pPr indent="-180340" lvl="0" marL="320040" rtl="0" algn="l">
              <a:spcBef>
                <a:spcPts val="400"/>
              </a:spcBef>
              <a:spcAft>
                <a:spcPts val="0"/>
              </a:spcAft>
              <a:buClr>
                <a:srgbClr val="24292E"/>
              </a:buClr>
              <a:buSzPts val="1400"/>
              <a:buFont typeface="Roboto"/>
              <a:buChar char="●"/>
            </a:pPr>
            <a:r>
              <a:rPr lang="en">
                <a:solidFill>
                  <a:srgbClr val="24292E"/>
                </a:solidFill>
                <a:latin typeface="Roboto"/>
                <a:ea typeface="Roboto"/>
                <a:cs typeface="Roboto"/>
                <a:sym typeface="Roboto"/>
              </a:rPr>
              <a:t>Whether employees know how to avoid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insecure behavior</a:t>
            </a:r>
            <a:endParaRPr>
              <a:solidFill>
                <a:schemeClr val="dk1"/>
              </a:solidFill>
              <a:latin typeface="Roboto"/>
              <a:ea typeface="Roboto"/>
              <a:cs typeface="Roboto"/>
              <a:sym typeface="Roboto"/>
            </a:endParaRPr>
          </a:p>
          <a:p>
            <a:pPr indent="0" lvl="0" marL="0" rtl="0" algn="l">
              <a:spcBef>
                <a:spcPts val="400"/>
              </a:spcBef>
              <a:spcAft>
                <a:spcPts val="0"/>
              </a:spcAft>
              <a:buNone/>
            </a:pPr>
            <a:r>
              <a:t/>
            </a:r>
            <a:endParaRPr/>
          </a:p>
        </p:txBody>
      </p:sp>
      <p:cxnSp>
        <p:nvCxnSpPr>
          <p:cNvPr id="2341" name="Google Shape;2341;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42" name="Google Shape;2342;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6" name="Shape 2346"/>
        <p:cNvGrpSpPr/>
        <p:nvPr/>
      </p:nvGrpSpPr>
      <p:grpSpPr>
        <a:xfrm>
          <a:off x="0" y="0"/>
          <a:ext cx="0" cy="0"/>
          <a:chOff x="0" y="0"/>
          <a:chExt cx="0" cy="0"/>
        </a:xfrm>
      </p:grpSpPr>
      <p:sp>
        <p:nvSpPr>
          <p:cNvPr id="2347" name="Google Shape;2347;p131"/>
          <p:cNvSpPr txBox="1"/>
          <p:nvPr>
            <p:ph type="title"/>
          </p:nvPr>
        </p:nvSpPr>
        <p:spPr>
          <a:xfrm>
            <a:off x="2544050" y="1475225"/>
            <a:ext cx="5311200" cy="25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A healthy security culture requires </a:t>
            </a:r>
            <a:r>
              <a:rPr lang="en" sz="2600">
                <a:latin typeface="Roboto Medium"/>
                <a:ea typeface="Roboto Medium"/>
                <a:cs typeface="Roboto Medium"/>
                <a:sym typeface="Roboto Medium"/>
              </a:rPr>
              <a:t>motivating employees to value security</a:t>
            </a:r>
            <a:r>
              <a:rPr lang="en" sz="2600"/>
              <a:t>, and </a:t>
            </a:r>
            <a:r>
              <a:rPr lang="en" sz="2600">
                <a:latin typeface="Roboto Medium"/>
                <a:ea typeface="Roboto Medium"/>
                <a:cs typeface="Roboto Medium"/>
                <a:sym typeface="Roboto Medium"/>
              </a:rPr>
              <a:t>training them on </a:t>
            </a:r>
            <a:br>
              <a:rPr lang="en" sz="2600">
                <a:latin typeface="Roboto Medium"/>
                <a:ea typeface="Roboto Medium"/>
                <a:cs typeface="Roboto Medium"/>
                <a:sym typeface="Roboto Medium"/>
              </a:rPr>
            </a:br>
            <a:r>
              <a:rPr lang="en" sz="2600">
                <a:latin typeface="Roboto Medium"/>
                <a:ea typeface="Roboto Medium"/>
                <a:cs typeface="Roboto Medium"/>
                <a:sym typeface="Roboto Medium"/>
              </a:rPr>
              <a:t>how to avoid insecure behavior</a:t>
            </a:r>
            <a:r>
              <a:rPr lang="en" sz="2600"/>
              <a:t>.</a:t>
            </a:r>
            <a:endParaRPr sz="2600"/>
          </a:p>
        </p:txBody>
      </p:sp>
      <p:sp>
        <p:nvSpPr>
          <p:cNvPr id="2348" name="Google Shape;2348;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1" name="Shape 2051"/>
        <p:cNvGrpSpPr/>
        <p:nvPr/>
      </p:nvGrpSpPr>
      <p:grpSpPr>
        <a:xfrm>
          <a:off x="0" y="0"/>
          <a:ext cx="0" cy="0"/>
          <a:chOff x="0" y="0"/>
          <a:chExt cx="0" cy="0"/>
        </a:xfrm>
      </p:grpSpPr>
      <p:sp>
        <p:nvSpPr>
          <p:cNvPr id="2052" name="Google Shape;2052;p105"/>
          <p:cNvSpPr txBox="1"/>
          <p:nvPr>
            <p:ph type="title"/>
          </p:nvPr>
        </p:nvSpPr>
        <p:spPr>
          <a:xfrm>
            <a:off x="274350" y="19863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Aligning </a:t>
            </a:r>
            <a:br>
              <a:rPr lang="en"/>
            </a:br>
            <a:r>
              <a:rPr lang="en"/>
              <a:t>with an Organization </a:t>
            </a:r>
            <a:endParaRPr/>
          </a:p>
        </p:txBody>
      </p:sp>
      <p:sp>
        <p:nvSpPr>
          <p:cNvPr id="2053" name="Google Shape;2053;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4" name="Google Shape;2054;p10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2" name="Shape 2352"/>
        <p:cNvGrpSpPr/>
        <p:nvPr/>
      </p:nvGrpSpPr>
      <p:grpSpPr>
        <a:xfrm>
          <a:off x="0" y="0"/>
          <a:ext cx="0" cy="0"/>
          <a:chOff x="0" y="0"/>
          <a:chExt cx="0" cy="0"/>
        </a:xfrm>
      </p:grpSpPr>
      <p:sp>
        <p:nvSpPr>
          <p:cNvPr id="2353" name="Google Shape;2353;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4" name="Google Shape;2354;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Culture Framework Steps</a:t>
            </a:r>
            <a:endParaRPr/>
          </a:p>
        </p:txBody>
      </p:sp>
      <p:sp>
        <p:nvSpPr>
          <p:cNvPr id="2355" name="Google Shape;2355;p132"/>
          <p:cNvSpPr txBox="1"/>
          <p:nvPr>
            <p:ph idx="1" type="subTitle"/>
          </p:nvPr>
        </p:nvSpPr>
        <p:spPr>
          <a:xfrm>
            <a:off x="0" y="623113"/>
            <a:ext cx="9144000" cy="606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a:t>
            </a:r>
            <a:r>
              <a:rPr lang="en"/>
              <a:t> </a:t>
            </a:r>
            <a:r>
              <a:rPr b="1" lang="en"/>
              <a:t>Security Culture Framework</a:t>
            </a:r>
            <a:r>
              <a:rPr lang="en"/>
              <a:t> identifies problems in an organization’s security culture and develops plans to solve them.</a:t>
            </a:r>
            <a:endParaRPr/>
          </a:p>
        </p:txBody>
      </p:sp>
      <p:sp>
        <p:nvSpPr>
          <p:cNvPr id="2356" name="Google Shape;2356;p132"/>
          <p:cNvSpPr/>
          <p:nvPr/>
        </p:nvSpPr>
        <p:spPr>
          <a:xfrm>
            <a:off x="1362456" y="13764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7" name="Google Shape;2357;p132"/>
          <p:cNvGrpSpPr/>
          <p:nvPr/>
        </p:nvGrpSpPr>
        <p:grpSpPr>
          <a:xfrm>
            <a:off x="457200" y="1376425"/>
            <a:ext cx="776889" cy="621300"/>
            <a:chOff x="457200" y="1378813"/>
            <a:chExt cx="776889" cy="621300"/>
          </a:xfrm>
        </p:grpSpPr>
        <p:sp>
          <p:nvSpPr>
            <p:cNvPr id="2358" name="Google Shape;2358;p1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59" name="Google Shape;2359;p1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132"/>
          <p:cNvGrpSpPr/>
          <p:nvPr/>
        </p:nvGrpSpPr>
        <p:grpSpPr>
          <a:xfrm>
            <a:off x="457200" y="2076325"/>
            <a:ext cx="776889" cy="621300"/>
            <a:chOff x="457200" y="1378813"/>
            <a:chExt cx="776889" cy="621300"/>
          </a:xfrm>
        </p:grpSpPr>
        <p:sp>
          <p:nvSpPr>
            <p:cNvPr id="2361" name="Google Shape;2361;p1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62" name="Google Shape;2362;p1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132"/>
          <p:cNvGrpSpPr/>
          <p:nvPr/>
        </p:nvGrpSpPr>
        <p:grpSpPr>
          <a:xfrm>
            <a:off x="457200" y="2769050"/>
            <a:ext cx="776889" cy="621300"/>
            <a:chOff x="457200" y="1378813"/>
            <a:chExt cx="776889" cy="621300"/>
          </a:xfrm>
        </p:grpSpPr>
        <p:sp>
          <p:nvSpPr>
            <p:cNvPr id="2364" name="Google Shape;2364;p1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65" name="Google Shape;2365;p1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132"/>
          <p:cNvGrpSpPr/>
          <p:nvPr/>
        </p:nvGrpSpPr>
        <p:grpSpPr>
          <a:xfrm>
            <a:off x="457200" y="3466550"/>
            <a:ext cx="776889" cy="621300"/>
            <a:chOff x="457200" y="1378813"/>
            <a:chExt cx="776889" cy="621300"/>
          </a:xfrm>
        </p:grpSpPr>
        <p:sp>
          <p:nvSpPr>
            <p:cNvPr id="2367" name="Google Shape;2367;p1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68" name="Google Shape;2368;p1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9" name="Google Shape;2369;p132"/>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2"/>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2"/>
          <p:cNvSpPr/>
          <p:nvPr/>
        </p:nvSpPr>
        <p:spPr>
          <a:xfrm>
            <a:off x="1352550" y="34617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2" name="Google Shape;2372;p132"/>
          <p:cNvGrpSpPr/>
          <p:nvPr/>
        </p:nvGrpSpPr>
        <p:grpSpPr>
          <a:xfrm>
            <a:off x="469500" y="4159275"/>
            <a:ext cx="776889" cy="621300"/>
            <a:chOff x="457200" y="1378813"/>
            <a:chExt cx="776889" cy="621300"/>
          </a:xfrm>
        </p:grpSpPr>
        <p:sp>
          <p:nvSpPr>
            <p:cNvPr id="2373" name="Google Shape;2373;p13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74" name="Google Shape;2374;p13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132"/>
          <p:cNvSpPr/>
          <p:nvPr/>
        </p:nvSpPr>
        <p:spPr>
          <a:xfrm>
            <a:off x="1364850" y="41545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2"/>
          <p:cNvSpPr txBox="1"/>
          <p:nvPr>
            <p:ph idx="1" type="subTitle"/>
          </p:nvPr>
        </p:nvSpPr>
        <p:spPr>
          <a:xfrm>
            <a:off x="1442982" y="1395625"/>
            <a:ext cx="56115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Measure and Set Goals</a:t>
            </a:r>
            <a:endParaRPr>
              <a:latin typeface="Roboto"/>
              <a:ea typeface="Roboto"/>
              <a:cs typeface="Roboto"/>
              <a:sym typeface="Roboto"/>
            </a:endParaRPr>
          </a:p>
        </p:txBody>
      </p:sp>
      <p:sp>
        <p:nvSpPr>
          <p:cNvPr id="2377" name="Google Shape;2377;p132"/>
          <p:cNvSpPr txBox="1"/>
          <p:nvPr>
            <p:ph idx="2" type="subTitle"/>
          </p:nvPr>
        </p:nvSpPr>
        <p:spPr>
          <a:xfrm>
            <a:off x="1435577" y="2081150"/>
            <a:ext cx="56115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Involve the Right People</a:t>
            </a:r>
            <a:endParaRPr sz="2000">
              <a:latin typeface="Roboto"/>
              <a:ea typeface="Roboto"/>
              <a:cs typeface="Roboto"/>
              <a:sym typeface="Roboto"/>
            </a:endParaRPr>
          </a:p>
        </p:txBody>
      </p:sp>
      <p:sp>
        <p:nvSpPr>
          <p:cNvPr id="2378" name="Google Shape;2378;p132"/>
          <p:cNvSpPr txBox="1"/>
          <p:nvPr>
            <p:ph idx="3" type="subTitle"/>
          </p:nvPr>
        </p:nvSpPr>
        <p:spPr>
          <a:xfrm>
            <a:off x="1443028" y="2771463"/>
            <a:ext cx="56115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Create an Action Plan </a:t>
            </a:r>
            <a:endParaRPr sz="2000">
              <a:latin typeface="Roboto"/>
              <a:ea typeface="Roboto"/>
              <a:cs typeface="Roboto"/>
              <a:sym typeface="Roboto"/>
            </a:endParaRPr>
          </a:p>
        </p:txBody>
      </p:sp>
      <p:sp>
        <p:nvSpPr>
          <p:cNvPr id="2379" name="Google Shape;2379;p132"/>
          <p:cNvSpPr txBox="1"/>
          <p:nvPr>
            <p:ph idx="4" type="subTitle"/>
          </p:nvPr>
        </p:nvSpPr>
        <p:spPr>
          <a:xfrm>
            <a:off x="1435500" y="3461763"/>
            <a:ext cx="56115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Execute the Plan </a:t>
            </a:r>
            <a:endParaRPr sz="2000">
              <a:latin typeface="Roboto"/>
              <a:ea typeface="Roboto"/>
              <a:cs typeface="Roboto"/>
              <a:sym typeface="Roboto"/>
            </a:endParaRPr>
          </a:p>
        </p:txBody>
      </p:sp>
      <p:sp>
        <p:nvSpPr>
          <p:cNvPr id="2380" name="Google Shape;2380;p132"/>
          <p:cNvSpPr txBox="1"/>
          <p:nvPr>
            <p:ph idx="5" type="subTitle"/>
          </p:nvPr>
        </p:nvSpPr>
        <p:spPr>
          <a:xfrm>
            <a:off x="1443028" y="4154500"/>
            <a:ext cx="56115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Measure Change </a:t>
            </a:r>
            <a:endParaRPr sz="20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1C097"/>
        </a:solidFill>
      </p:bgPr>
    </p:bg>
    <p:spTree>
      <p:nvGrpSpPr>
        <p:cNvPr id="2384" name="Shape 2384"/>
        <p:cNvGrpSpPr/>
        <p:nvPr/>
      </p:nvGrpSpPr>
      <p:grpSpPr>
        <a:xfrm>
          <a:off x="0" y="0"/>
          <a:ext cx="0" cy="0"/>
          <a:chOff x="0" y="0"/>
          <a:chExt cx="0" cy="0"/>
        </a:xfrm>
      </p:grpSpPr>
      <p:sp>
        <p:nvSpPr>
          <p:cNvPr id="2385" name="Google Shape;2385;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Applying the Framework: </a:t>
            </a:r>
            <a:r>
              <a:rPr lang="en"/>
              <a:t>Security Scenario</a:t>
            </a:r>
            <a:endParaRPr/>
          </a:p>
        </p:txBody>
      </p:sp>
      <p:sp>
        <p:nvSpPr>
          <p:cNvPr id="2386" name="Google Shape;2386;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387" name="Google Shape;2387;p133"/>
          <p:cNvPicPr preferRelativeResize="0"/>
          <p:nvPr/>
        </p:nvPicPr>
        <p:blipFill>
          <a:blip r:embed="rId3">
            <a:alphaModFix/>
          </a:blip>
          <a:stretch>
            <a:fillRect/>
          </a:stretch>
        </p:blipFill>
        <p:spPr>
          <a:xfrm>
            <a:off x="3503310" y="762300"/>
            <a:ext cx="5729191" cy="4271101"/>
          </a:xfrm>
          <a:prstGeom prst="rect">
            <a:avLst/>
          </a:prstGeom>
          <a:noFill/>
          <a:ln>
            <a:noFill/>
          </a:ln>
        </p:spPr>
      </p:pic>
      <p:sp>
        <p:nvSpPr>
          <p:cNvPr id="2388" name="Google Shape;2388;p133"/>
          <p:cNvSpPr txBox="1"/>
          <p:nvPr>
            <p:ph idx="1" type="subTitle"/>
          </p:nvPr>
        </p:nvSpPr>
        <p:spPr>
          <a:xfrm>
            <a:off x="0" y="762300"/>
            <a:ext cx="4246800" cy="4129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latin typeface="Roboto Medium"/>
              <a:ea typeface="Roboto Medium"/>
              <a:cs typeface="Roboto Medium"/>
              <a:sym typeface="Roboto Medium"/>
            </a:endParaRPr>
          </a:p>
          <a:p>
            <a:pPr indent="0" lvl="0" marL="0" rtl="0" algn="l">
              <a:spcBef>
                <a:spcPts val="800"/>
              </a:spcBef>
              <a:spcAft>
                <a:spcPts val="0"/>
              </a:spcAft>
              <a:buNone/>
            </a:pPr>
            <a:r>
              <a:t/>
            </a:r>
            <a:endParaRPr>
              <a:latin typeface="Roboto Medium"/>
              <a:ea typeface="Roboto Medium"/>
              <a:cs typeface="Roboto Medium"/>
              <a:sym typeface="Roboto Medium"/>
            </a:endParaRPr>
          </a:p>
          <a:p>
            <a:pPr indent="-317500" lvl="0" marL="457200" rtl="0" algn="l">
              <a:spcBef>
                <a:spcPts val="800"/>
              </a:spcBef>
              <a:spcAft>
                <a:spcPts val="0"/>
              </a:spcAft>
              <a:buSzPts val="1400"/>
              <a:buChar char="●"/>
            </a:pPr>
            <a:r>
              <a:rPr lang="en"/>
              <a:t>Employees are clicking on links and downloading attachments in these emails. </a:t>
            </a:r>
            <a:br>
              <a:rPr lang="en"/>
            </a:br>
            <a:endParaRPr/>
          </a:p>
          <a:p>
            <a:pPr indent="-317500" lvl="0" marL="457200" rtl="0" algn="l">
              <a:spcBef>
                <a:spcPts val="0"/>
              </a:spcBef>
              <a:spcAft>
                <a:spcPts val="0"/>
              </a:spcAft>
              <a:buSzPts val="1400"/>
              <a:buChar char="●"/>
            </a:pPr>
            <a:r>
              <a:rPr lang="en"/>
              <a:t>The organization’s security team determined that many of the links and attachments contain malware.</a:t>
            </a:r>
            <a:endParaRPr/>
          </a:p>
        </p:txBody>
      </p:sp>
      <p:sp>
        <p:nvSpPr>
          <p:cNvPr id="2389" name="Google Shape;2389;p133"/>
          <p:cNvSpPr txBox="1"/>
          <p:nvPr/>
        </p:nvSpPr>
        <p:spPr>
          <a:xfrm>
            <a:off x="405625" y="762300"/>
            <a:ext cx="55572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lang="en" sz="1800">
                <a:solidFill>
                  <a:schemeClr val="dk1"/>
                </a:solidFill>
                <a:latin typeface="Roboto Medium"/>
                <a:ea typeface="Roboto Medium"/>
                <a:cs typeface="Roboto Medium"/>
                <a:sym typeface="Roboto Medium"/>
              </a:rPr>
              <a:t>Employees are receiving emails to their work accounts from external sources.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1C097">
            <a:alpha val="29049"/>
          </a:srgbClr>
        </a:solidFill>
      </p:bgPr>
    </p:bg>
    <p:spTree>
      <p:nvGrpSpPr>
        <p:cNvPr id="2393" name="Shape 2393"/>
        <p:cNvGrpSpPr/>
        <p:nvPr/>
      </p:nvGrpSpPr>
      <p:grpSpPr>
        <a:xfrm>
          <a:off x="0" y="0"/>
          <a:ext cx="0" cy="0"/>
          <a:chOff x="0" y="0"/>
          <a:chExt cx="0" cy="0"/>
        </a:xfrm>
      </p:grpSpPr>
      <p:sp>
        <p:nvSpPr>
          <p:cNvPr id="2394" name="Google Shape;2394;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1: Measure and Set Goals</a:t>
            </a:r>
            <a:endParaRPr>
              <a:solidFill>
                <a:schemeClr val="dk1"/>
              </a:solidFill>
            </a:endParaRPr>
          </a:p>
        </p:txBody>
      </p:sp>
      <p:sp>
        <p:nvSpPr>
          <p:cNvPr id="2395" name="Google Shape;2395;p134"/>
          <p:cNvSpPr txBox="1"/>
          <p:nvPr>
            <p:ph idx="1" type="subTitle"/>
          </p:nvPr>
        </p:nvSpPr>
        <p:spPr>
          <a:xfrm>
            <a:off x="0" y="675975"/>
            <a:ext cx="92535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Hire a pentester to run a phishing campaign against your organization. They will send malicious files to everyone in the organization and keep track of who downloads them.</a:t>
            </a:r>
            <a:endParaRPr sz="1600"/>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396" name="Google Shape;2396;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397" name="Google Shape;2397;p134"/>
          <p:cNvCxnSpPr/>
          <p:nvPr/>
        </p:nvCxnSpPr>
        <p:spPr>
          <a:xfrm rot="10800000">
            <a:off x="4984248" y="3979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2398" name="Google Shape;2398;p134"/>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cxnSp>
        <p:nvCxnSpPr>
          <p:cNvPr id="2399" name="Google Shape;2399;p134"/>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2400" name="Google Shape;2400;p134"/>
          <p:cNvCxnSpPr/>
          <p:nvPr/>
        </p:nvCxnSpPr>
        <p:spPr>
          <a:xfrm rot="10800000">
            <a:off x="457250" y="3446450"/>
            <a:ext cx="3031500" cy="0"/>
          </a:xfrm>
          <a:prstGeom prst="straightConnector1">
            <a:avLst/>
          </a:prstGeom>
          <a:noFill/>
          <a:ln cap="flat" cmpd="sng" w="9525">
            <a:solidFill>
              <a:srgbClr val="A9B7C0"/>
            </a:solidFill>
            <a:prstDash val="solid"/>
            <a:round/>
            <a:headEnd len="sm" w="sm" type="none"/>
            <a:tailEnd len="sm" w="sm" type="none"/>
          </a:ln>
        </p:spPr>
      </p:cxnSp>
      <p:cxnSp>
        <p:nvCxnSpPr>
          <p:cNvPr id="2401" name="Google Shape;2401;p134"/>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2402" name="Google Shape;2402;p134"/>
          <p:cNvSpPr/>
          <p:nvPr/>
        </p:nvSpPr>
        <p:spPr>
          <a:xfrm rot="-4979340">
            <a:off x="3196687" y="1456287"/>
            <a:ext cx="2767493" cy="2771887"/>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4"/>
          <p:cNvSpPr/>
          <p:nvPr/>
        </p:nvSpPr>
        <p:spPr>
          <a:xfrm rot="7923045">
            <a:off x="3174958" y="1453927"/>
            <a:ext cx="2774756" cy="2775201"/>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4"/>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4"/>
          <p:cNvSpPr/>
          <p:nvPr/>
        </p:nvSpPr>
        <p:spPr>
          <a:xfrm rot="4022619">
            <a:off x="5320201" y="2220795"/>
            <a:ext cx="577648" cy="579030"/>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4"/>
          <p:cNvSpPr/>
          <p:nvPr/>
        </p:nvSpPr>
        <p:spPr>
          <a:xfrm rot="-6818172">
            <a:off x="5317472" y="2211275"/>
            <a:ext cx="577660" cy="578915"/>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4"/>
          <p:cNvSpPr/>
          <p:nvPr/>
        </p:nvSpPr>
        <p:spPr>
          <a:xfrm rot="-9361798">
            <a:off x="3184638" y="1447961"/>
            <a:ext cx="2776555" cy="2773451"/>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4"/>
          <p:cNvSpPr/>
          <p:nvPr/>
        </p:nvSpPr>
        <p:spPr>
          <a:xfrm rot="-8939422">
            <a:off x="3649612" y="3442339"/>
            <a:ext cx="578242" cy="578192"/>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4"/>
          <p:cNvSpPr/>
          <p:nvPr/>
        </p:nvSpPr>
        <p:spPr>
          <a:xfrm rot="1821421">
            <a:off x="3649857" y="3442103"/>
            <a:ext cx="578171" cy="578109"/>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4"/>
          <p:cNvSpPr/>
          <p:nvPr/>
        </p:nvSpPr>
        <p:spPr>
          <a:xfrm rot="-598995">
            <a:off x="3189261" y="1467415"/>
            <a:ext cx="2777455" cy="2773180"/>
          </a:xfrm>
          <a:prstGeom prst="blockArc">
            <a:avLst>
              <a:gd fmla="val 12513247" name="adj1"/>
              <a:gd fmla="val 16867657" name="adj2"/>
              <a:gd fmla="val 20844"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4"/>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4"/>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4"/>
          <p:cNvSpPr/>
          <p:nvPr/>
        </p:nvSpPr>
        <p:spPr>
          <a:xfrm rot="8347474">
            <a:off x="4931456" y="3431417"/>
            <a:ext cx="578072" cy="578435"/>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4"/>
          <p:cNvSpPr/>
          <p:nvPr/>
        </p:nvSpPr>
        <p:spPr>
          <a:xfrm rot="-2492975">
            <a:off x="4931530" y="3431343"/>
            <a:ext cx="578047" cy="578644"/>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4"/>
          <p:cNvSpPr/>
          <p:nvPr/>
        </p:nvSpPr>
        <p:spPr>
          <a:xfrm rot="-4555659">
            <a:off x="3248102" y="2209369"/>
            <a:ext cx="577429" cy="578884"/>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4"/>
          <p:cNvSpPr/>
          <p:nvPr/>
        </p:nvSpPr>
        <p:spPr>
          <a:xfrm rot="6205784">
            <a:off x="3248236" y="2209364"/>
            <a:ext cx="577388" cy="578847"/>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4"/>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418" name="Google Shape;2418;p134"/>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2419" name="Google Shape;2419;p134"/>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02</a:t>
            </a:r>
            <a:endParaRPr b="1" sz="1600">
              <a:solidFill>
                <a:srgbClr val="A9B7C0"/>
              </a:solidFill>
              <a:latin typeface="Roboto"/>
              <a:ea typeface="Roboto"/>
              <a:cs typeface="Roboto"/>
              <a:sym typeface="Roboto"/>
            </a:endParaRPr>
          </a:p>
        </p:txBody>
      </p:sp>
      <p:sp>
        <p:nvSpPr>
          <p:cNvPr id="2420" name="Google Shape;2420;p134"/>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421" name="Google Shape;2421;p134"/>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04</a:t>
            </a:r>
            <a:endParaRPr b="1" sz="1600">
              <a:solidFill>
                <a:srgbClr val="A9B7C0"/>
              </a:solidFill>
              <a:latin typeface="Roboto"/>
              <a:ea typeface="Roboto"/>
              <a:cs typeface="Roboto"/>
              <a:sym typeface="Roboto"/>
            </a:endParaRPr>
          </a:p>
        </p:txBody>
      </p:sp>
      <p:sp>
        <p:nvSpPr>
          <p:cNvPr id="2422" name="Google Shape;2422;p134"/>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indent="0" lvl="0" marL="0" rtl="0" algn="l">
              <a:spcBef>
                <a:spcPts val="1600"/>
              </a:spcBef>
              <a:spcAft>
                <a:spcPts val="0"/>
              </a:spcAft>
              <a:buNone/>
            </a:pPr>
            <a:r>
              <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423" name="Google Shape;2423;p134"/>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Execute the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424" name="Google Shape;2424;p134"/>
          <p:cNvSpPr txBox="1"/>
          <p:nvPr/>
        </p:nvSpPr>
        <p:spPr>
          <a:xfrm>
            <a:off x="0" y="2078050"/>
            <a:ext cx="2923800" cy="1234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a:latin typeface="Roboto"/>
                <a:ea typeface="Roboto"/>
                <a:cs typeface="Roboto"/>
                <a:sym typeface="Roboto"/>
              </a:rPr>
              <a:t>Measure and Set Goals</a:t>
            </a:r>
            <a:r>
              <a:rPr b="1" lang="en">
                <a:latin typeface="Roboto"/>
                <a:ea typeface="Roboto"/>
                <a:cs typeface="Roboto"/>
                <a:sym typeface="Roboto"/>
              </a:rPr>
              <a:t> </a:t>
            </a:r>
            <a:br>
              <a:rPr b="1" lang="en" sz="1200">
                <a:latin typeface="Roboto"/>
                <a:ea typeface="Roboto"/>
                <a:cs typeface="Roboto"/>
                <a:sym typeface="Roboto"/>
              </a:rPr>
            </a:br>
            <a:r>
              <a:rPr lang="en" sz="1200">
                <a:latin typeface="Roboto"/>
                <a:ea typeface="Roboto"/>
                <a:cs typeface="Roboto"/>
                <a:sym typeface="Roboto"/>
              </a:rPr>
              <a:t>Set a click rate goal of 5%. Measure this data to determine (1) what percentage of employees download the files and (2) which employees download them.</a:t>
            </a:r>
            <a:endParaRPr sz="1200">
              <a:latin typeface="Roboto"/>
              <a:ea typeface="Roboto"/>
              <a:cs typeface="Roboto"/>
              <a:sym typeface="Roboto"/>
            </a:endParaRPr>
          </a:p>
        </p:txBody>
      </p:sp>
      <p:sp>
        <p:nvSpPr>
          <p:cNvPr id="2425" name="Google Shape;2425;p134"/>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sz="1000">
                <a:solidFill>
                  <a:srgbClr val="A9B7C0"/>
                </a:solidFill>
                <a:latin typeface="Roboto"/>
                <a:ea typeface="Roboto"/>
                <a:cs typeface="Roboto"/>
                <a:sym typeface="Roboto"/>
              </a:rPr>
              <a:t>Involve</a:t>
            </a:r>
            <a:r>
              <a:rPr b="1" lang="en" sz="1000">
                <a:solidFill>
                  <a:srgbClr val="A9B7C0"/>
                </a:solidFill>
                <a:latin typeface="Roboto"/>
                <a:ea typeface="Roboto"/>
                <a:cs typeface="Roboto"/>
                <a:sym typeface="Roboto"/>
              </a:rPr>
              <a:t> the Right People</a:t>
            </a:r>
            <a:br>
              <a:rPr b="1" lang="en" sz="1000">
                <a:solidFill>
                  <a:srgbClr val="A9B7C0"/>
                </a:solidFill>
                <a:latin typeface="Roboto"/>
                <a:ea typeface="Roboto"/>
                <a:cs typeface="Roboto"/>
                <a:sym typeface="Roboto"/>
              </a:rPr>
            </a:br>
            <a:endParaRPr b="1" sz="800">
              <a:solidFill>
                <a:srgbClr val="A9B7C0"/>
              </a:solidFill>
              <a:latin typeface="Roboto"/>
              <a:ea typeface="Roboto"/>
              <a:cs typeface="Roboto"/>
              <a:sym typeface="Roboto"/>
            </a:endParaRPr>
          </a:p>
        </p:txBody>
      </p:sp>
      <p:sp>
        <p:nvSpPr>
          <p:cNvPr id="2426" name="Google Shape;2426;p134"/>
          <p:cNvSpPr txBox="1"/>
          <p:nvPr/>
        </p:nvSpPr>
        <p:spPr>
          <a:xfrm>
            <a:off x="5715000" y="39830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Create an Action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427" name="Google Shape;2427;p134"/>
          <p:cNvSpPr txBox="1"/>
          <p:nvPr/>
        </p:nvSpPr>
        <p:spPr>
          <a:xfrm>
            <a:off x="457250" y="1706850"/>
            <a:ext cx="2980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1C097">
            <a:alpha val="29049"/>
          </a:srgbClr>
        </a:solidFill>
      </p:bgPr>
    </p:bg>
    <p:spTree>
      <p:nvGrpSpPr>
        <p:cNvPr id="2431" name="Shape 2431"/>
        <p:cNvGrpSpPr/>
        <p:nvPr/>
      </p:nvGrpSpPr>
      <p:grpSpPr>
        <a:xfrm>
          <a:off x="0" y="0"/>
          <a:ext cx="0" cy="0"/>
          <a:chOff x="0" y="0"/>
          <a:chExt cx="0" cy="0"/>
        </a:xfrm>
      </p:grpSpPr>
      <p:cxnSp>
        <p:nvCxnSpPr>
          <p:cNvPr id="2432" name="Google Shape;2432;p135"/>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sp>
        <p:nvSpPr>
          <p:cNvPr id="2433" name="Google Shape;2433;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2: Involve the Right People</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434" name="Google Shape;2434;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Since this training will affect all members of the organization, inform the executive team about the problem and your decision to implement training.</a:t>
            </a:r>
            <a:endParaRPr sz="1600"/>
          </a:p>
        </p:txBody>
      </p:sp>
      <p:sp>
        <p:nvSpPr>
          <p:cNvPr id="2435" name="Google Shape;2435;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436" name="Google Shape;2436;p135"/>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2437" name="Google Shape;2437;p135"/>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cxnSp>
        <p:nvCxnSpPr>
          <p:cNvPr id="2438" name="Google Shape;2438;p135"/>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2439" name="Google Shape;2439;p135"/>
          <p:cNvSpPr/>
          <p:nvPr/>
        </p:nvSpPr>
        <p:spPr>
          <a:xfrm rot="-4979340">
            <a:off x="3196687" y="1456287"/>
            <a:ext cx="2767493" cy="2771887"/>
          </a:xfrm>
          <a:prstGeom prst="blockArc">
            <a:avLst>
              <a:gd fmla="val 12602522" name="adj1"/>
              <a:gd fmla="val 16867657" name="adj2"/>
              <a:gd fmla="val 20844"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35"/>
          <p:cNvSpPr/>
          <p:nvPr/>
        </p:nvSpPr>
        <p:spPr>
          <a:xfrm rot="7923045">
            <a:off x="3174958" y="1453927"/>
            <a:ext cx="2774756" cy="2775201"/>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5"/>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5"/>
          <p:cNvSpPr/>
          <p:nvPr/>
        </p:nvSpPr>
        <p:spPr>
          <a:xfrm rot="4022619">
            <a:off x="5320201" y="2220795"/>
            <a:ext cx="577648" cy="579030"/>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5"/>
          <p:cNvSpPr/>
          <p:nvPr/>
        </p:nvSpPr>
        <p:spPr>
          <a:xfrm rot="-6818172">
            <a:off x="5317472" y="2211275"/>
            <a:ext cx="577660" cy="578915"/>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5"/>
          <p:cNvSpPr/>
          <p:nvPr/>
        </p:nvSpPr>
        <p:spPr>
          <a:xfrm rot="-9361798">
            <a:off x="3184638" y="1447961"/>
            <a:ext cx="2776555" cy="2773451"/>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5"/>
          <p:cNvSpPr/>
          <p:nvPr/>
        </p:nvSpPr>
        <p:spPr>
          <a:xfrm rot="-8939422">
            <a:off x="3649612" y="3442339"/>
            <a:ext cx="578242" cy="578192"/>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5"/>
          <p:cNvSpPr/>
          <p:nvPr/>
        </p:nvSpPr>
        <p:spPr>
          <a:xfrm rot="1821421">
            <a:off x="3649857" y="3442103"/>
            <a:ext cx="578171" cy="578109"/>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5"/>
          <p:cNvSpPr/>
          <p:nvPr/>
        </p:nvSpPr>
        <p:spPr>
          <a:xfrm rot="-598995">
            <a:off x="3189261" y="1467415"/>
            <a:ext cx="2777455" cy="2773180"/>
          </a:xfrm>
          <a:prstGeom prst="blockArc">
            <a:avLst>
              <a:gd fmla="val 12513247" name="adj1"/>
              <a:gd fmla="val 16867657" name="adj2"/>
              <a:gd fmla="val 20844"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5"/>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35"/>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5"/>
          <p:cNvSpPr/>
          <p:nvPr/>
        </p:nvSpPr>
        <p:spPr>
          <a:xfrm rot="8347474">
            <a:off x="4931456" y="3431417"/>
            <a:ext cx="578072" cy="578435"/>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5"/>
          <p:cNvSpPr/>
          <p:nvPr/>
        </p:nvSpPr>
        <p:spPr>
          <a:xfrm rot="-2492975">
            <a:off x="4931530" y="3431343"/>
            <a:ext cx="578047" cy="578644"/>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5"/>
          <p:cNvSpPr/>
          <p:nvPr/>
        </p:nvSpPr>
        <p:spPr>
          <a:xfrm rot="-4555659">
            <a:off x="3248102" y="2209369"/>
            <a:ext cx="577429" cy="578884"/>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35"/>
          <p:cNvSpPr/>
          <p:nvPr/>
        </p:nvSpPr>
        <p:spPr>
          <a:xfrm rot="6205784">
            <a:off x="3248236" y="2209364"/>
            <a:ext cx="577388" cy="578847"/>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5"/>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455" name="Google Shape;2455;p135"/>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2456" name="Google Shape;2456;p135"/>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457" name="Google Shape;2457;p135"/>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458" name="Google Shape;2458;p135"/>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04</a:t>
            </a:r>
            <a:endParaRPr b="1" sz="1600">
              <a:solidFill>
                <a:srgbClr val="A9B7C0"/>
              </a:solidFill>
              <a:latin typeface="Roboto"/>
              <a:ea typeface="Roboto"/>
              <a:cs typeface="Roboto"/>
              <a:sym typeface="Roboto"/>
            </a:endParaRPr>
          </a:p>
        </p:txBody>
      </p:sp>
      <p:sp>
        <p:nvSpPr>
          <p:cNvPr id="2459" name="Google Shape;2459;p135"/>
          <p:cNvSpPr txBox="1"/>
          <p:nvPr/>
        </p:nvSpPr>
        <p:spPr>
          <a:xfrm>
            <a:off x="0" y="2078050"/>
            <a:ext cx="29691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dk1"/>
                </a:solidFill>
                <a:latin typeface="Roboto"/>
                <a:ea typeface="Roboto"/>
                <a:cs typeface="Roboto"/>
                <a:sym typeface="Roboto"/>
              </a:rPr>
              <a:t>Measure and Set Goals</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Measure how employees interact with the campaign, determining the percentage of employees who download the files and who they are. Set goals based on this data. </a:t>
            </a:r>
            <a:endParaRPr sz="1000">
              <a:latin typeface="Roboto"/>
              <a:ea typeface="Roboto"/>
              <a:cs typeface="Roboto"/>
              <a:sym typeface="Roboto"/>
            </a:endParaRPr>
          </a:p>
        </p:txBody>
      </p:sp>
      <p:sp>
        <p:nvSpPr>
          <p:cNvPr id="2460" name="Google Shape;2460;p135"/>
          <p:cNvSpPr txBox="1"/>
          <p:nvPr/>
        </p:nvSpPr>
        <p:spPr>
          <a:xfrm>
            <a:off x="0" y="3449650"/>
            <a:ext cx="2809500" cy="12987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Involve the Right People</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a:t>
            </a:r>
            <a:r>
              <a:rPr b="1" lang="en" sz="1200">
                <a:solidFill>
                  <a:schemeClr val="dk1"/>
                </a:solidFill>
                <a:latin typeface="Roboto"/>
                <a:ea typeface="Roboto"/>
                <a:cs typeface="Roboto"/>
                <a:sym typeface="Roboto"/>
              </a:rPr>
              <a:t>CEO and/or CIO</a:t>
            </a:r>
            <a:r>
              <a:rPr lang="en" sz="1200">
                <a:solidFill>
                  <a:schemeClr val="dk1"/>
                </a:solidFill>
                <a:latin typeface="Roboto"/>
                <a:ea typeface="Roboto"/>
                <a:cs typeface="Roboto"/>
                <a:sym typeface="Roboto"/>
              </a:rPr>
              <a:t>,</a:t>
            </a:r>
            <a:r>
              <a:rPr b="1" lang="en" sz="1200">
                <a:solidFill>
                  <a:schemeClr val="dk1"/>
                </a:solidFill>
                <a:latin typeface="Roboto"/>
                <a:ea typeface="Roboto"/>
                <a:cs typeface="Roboto"/>
                <a:sym typeface="Roboto"/>
              </a:rPr>
              <a:t> director of HR</a:t>
            </a:r>
            <a:r>
              <a:rPr lang="en" sz="1200">
                <a:solidFill>
                  <a:schemeClr val="dk1"/>
                </a:solidFill>
                <a:latin typeface="Roboto"/>
                <a:ea typeface="Roboto"/>
                <a:cs typeface="Roboto"/>
                <a:sym typeface="Roboto"/>
              </a:rPr>
              <a:t>, and the person in charge of internal training and communication.  </a:t>
            </a:r>
            <a:endParaRPr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cxnSp>
        <p:nvCxnSpPr>
          <p:cNvPr id="2461" name="Google Shape;2461;p135"/>
          <p:cNvCxnSpPr/>
          <p:nvPr/>
        </p:nvCxnSpPr>
        <p:spPr>
          <a:xfrm rot="10800000">
            <a:off x="4984248" y="3979850"/>
            <a:ext cx="3231900" cy="0"/>
          </a:xfrm>
          <a:prstGeom prst="straightConnector1">
            <a:avLst/>
          </a:prstGeom>
          <a:noFill/>
          <a:ln cap="flat" cmpd="sng" w="9525">
            <a:solidFill>
              <a:srgbClr val="A9B7C0"/>
            </a:solidFill>
            <a:prstDash val="solid"/>
            <a:round/>
            <a:headEnd len="sm" w="sm" type="none"/>
            <a:tailEnd len="sm" w="sm" type="none"/>
          </a:ln>
        </p:spPr>
      </p:cxnSp>
      <p:sp>
        <p:nvSpPr>
          <p:cNvPr id="2462" name="Google Shape;2462;p135"/>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indent="0" lvl="0" marL="0" rtl="0" algn="l">
              <a:spcBef>
                <a:spcPts val="1600"/>
              </a:spcBef>
              <a:spcAft>
                <a:spcPts val="0"/>
              </a:spcAft>
              <a:buNone/>
            </a:pPr>
            <a:r>
              <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463" name="Google Shape;2463;p135"/>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Execute the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464" name="Google Shape;2464;p135"/>
          <p:cNvSpPr txBox="1"/>
          <p:nvPr/>
        </p:nvSpPr>
        <p:spPr>
          <a:xfrm>
            <a:off x="5715000" y="39830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Create an Action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1C097">
            <a:alpha val="29049"/>
          </a:srgbClr>
        </a:solidFill>
      </p:bgPr>
    </p:bg>
    <p:spTree>
      <p:nvGrpSpPr>
        <p:cNvPr id="2468" name="Shape 2468"/>
        <p:cNvGrpSpPr/>
        <p:nvPr/>
      </p:nvGrpSpPr>
      <p:grpSpPr>
        <a:xfrm>
          <a:off x="0" y="0"/>
          <a:ext cx="0" cy="0"/>
          <a:chOff x="0" y="0"/>
          <a:chExt cx="0" cy="0"/>
        </a:xfrm>
      </p:grpSpPr>
      <p:cxnSp>
        <p:nvCxnSpPr>
          <p:cNvPr id="2469" name="Google Shape;2469;p136"/>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sp>
        <p:nvSpPr>
          <p:cNvPr id="2470" name="Google Shape;2470;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3: Create an Action Plan</a:t>
            </a:r>
            <a:endParaRPr>
              <a:solidFill>
                <a:schemeClr val="dk1"/>
              </a:solidFill>
            </a:endParaRPr>
          </a:p>
        </p:txBody>
      </p:sp>
      <p:sp>
        <p:nvSpPr>
          <p:cNvPr id="2471" name="Google Shape;2471;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600"/>
              <a:t>After getting clearance to run the training, plan to deliver an annual Cybersecurity Awareness Training event.</a:t>
            </a:r>
            <a:endParaRPr sz="1600"/>
          </a:p>
          <a:p>
            <a:pPr indent="0" lvl="0" marL="0" rtl="0" algn="l">
              <a:spcBef>
                <a:spcPts val="0"/>
              </a:spcBef>
              <a:spcAft>
                <a:spcPts val="0"/>
              </a:spcAft>
              <a:buNone/>
            </a:pPr>
            <a:r>
              <a:t/>
            </a:r>
            <a:endParaRPr sz="1600">
              <a:solidFill>
                <a:schemeClr val="dk1"/>
              </a:solidFill>
            </a:endParaRPr>
          </a:p>
        </p:txBody>
      </p:sp>
      <p:sp>
        <p:nvSpPr>
          <p:cNvPr id="2472" name="Google Shape;2472;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473" name="Google Shape;2473;p136"/>
          <p:cNvCxnSpPr/>
          <p:nvPr/>
        </p:nvCxnSpPr>
        <p:spPr>
          <a:xfrm rot="10800000">
            <a:off x="4984248" y="3979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2474" name="Google Shape;2474;p136"/>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2475" name="Google Shape;2475;p136"/>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cxnSp>
        <p:nvCxnSpPr>
          <p:cNvPr id="2476" name="Google Shape;2476;p136"/>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2477" name="Google Shape;2477;p136"/>
          <p:cNvSpPr/>
          <p:nvPr/>
        </p:nvSpPr>
        <p:spPr>
          <a:xfrm rot="-4979340">
            <a:off x="3196687" y="1456287"/>
            <a:ext cx="2767493" cy="2771887"/>
          </a:xfrm>
          <a:prstGeom prst="blockArc">
            <a:avLst>
              <a:gd fmla="val 12602522" name="adj1"/>
              <a:gd fmla="val 16867657" name="adj2"/>
              <a:gd fmla="val 20844"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6"/>
          <p:cNvSpPr/>
          <p:nvPr/>
        </p:nvSpPr>
        <p:spPr>
          <a:xfrm rot="7923045">
            <a:off x="3174958" y="1453927"/>
            <a:ext cx="2774756" cy="2775201"/>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6"/>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6"/>
          <p:cNvSpPr/>
          <p:nvPr/>
        </p:nvSpPr>
        <p:spPr>
          <a:xfrm rot="4022619">
            <a:off x="5320201" y="2220795"/>
            <a:ext cx="577648" cy="579030"/>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6"/>
          <p:cNvSpPr/>
          <p:nvPr/>
        </p:nvSpPr>
        <p:spPr>
          <a:xfrm rot="-6818172">
            <a:off x="5317472" y="2211275"/>
            <a:ext cx="577660" cy="578915"/>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6"/>
          <p:cNvSpPr/>
          <p:nvPr/>
        </p:nvSpPr>
        <p:spPr>
          <a:xfrm rot="-9361798">
            <a:off x="3184638" y="1447961"/>
            <a:ext cx="2776555" cy="2773451"/>
          </a:xfrm>
          <a:prstGeom prst="blockArc">
            <a:avLst>
              <a:gd fmla="val 12602522" name="adj1"/>
              <a:gd fmla="val 16867657" name="adj2"/>
              <a:gd fmla="val 20844"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36"/>
          <p:cNvSpPr/>
          <p:nvPr/>
        </p:nvSpPr>
        <p:spPr>
          <a:xfrm rot="-8939422">
            <a:off x="3649612" y="3442339"/>
            <a:ext cx="578242" cy="578192"/>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6"/>
          <p:cNvSpPr/>
          <p:nvPr/>
        </p:nvSpPr>
        <p:spPr>
          <a:xfrm rot="1821421">
            <a:off x="3649857" y="3442103"/>
            <a:ext cx="578171" cy="578109"/>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6"/>
          <p:cNvSpPr/>
          <p:nvPr/>
        </p:nvSpPr>
        <p:spPr>
          <a:xfrm rot="-598995">
            <a:off x="3189261" y="1467415"/>
            <a:ext cx="2777455" cy="2773180"/>
          </a:xfrm>
          <a:prstGeom prst="blockArc">
            <a:avLst>
              <a:gd fmla="val 12513247" name="adj1"/>
              <a:gd fmla="val 16867657" name="adj2"/>
              <a:gd fmla="val 20844"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6"/>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6"/>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6"/>
          <p:cNvSpPr/>
          <p:nvPr/>
        </p:nvSpPr>
        <p:spPr>
          <a:xfrm rot="8347474">
            <a:off x="4931456" y="3431417"/>
            <a:ext cx="578072" cy="578435"/>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6"/>
          <p:cNvSpPr/>
          <p:nvPr/>
        </p:nvSpPr>
        <p:spPr>
          <a:xfrm rot="-2492975">
            <a:off x="4931530" y="3431343"/>
            <a:ext cx="578047" cy="578644"/>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6"/>
          <p:cNvSpPr/>
          <p:nvPr/>
        </p:nvSpPr>
        <p:spPr>
          <a:xfrm rot="-4555659">
            <a:off x="3248102" y="2209369"/>
            <a:ext cx="577429" cy="578884"/>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6"/>
          <p:cNvSpPr/>
          <p:nvPr/>
        </p:nvSpPr>
        <p:spPr>
          <a:xfrm rot="6205784">
            <a:off x="3248236" y="2209364"/>
            <a:ext cx="577388" cy="578847"/>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6"/>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493" name="Google Shape;2493;p136"/>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2494" name="Google Shape;2494;p136"/>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495" name="Google Shape;2495;p136"/>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496" name="Google Shape;2496;p136"/>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04</a:t>
            </a:r>
            <a:endParaRPr b="1" sz="1600">
              <a:solidFill>
                <a:srgbClr val="A9B7C0"/>
              </a:solidFill>
              <a:latin typeface="Roboto"/>
              <a:ea typeface="Roboto"/>
              <a:cs typeface="Roboto"/>
              <a:sym typeface="Roboto"/>
            </a:endParaRPr>
          </a:p>
        </p:txBody>
      </p:sp>
      <p:sp>
        <p:nvSpPr>
          <p:cNvPr id="2497" name="Google Shape;2497;p136"/>
          <p:cNvSpPr txBox="1"/>
          <p:nvPr/>
        </p:nvSpPr>
        <p:spPr>
          <a:xfrm>
            <a:off x="0" y="2078050"/>
            <a:ext cx="29691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a:solidFill>
                  <a:schemeClr val="dk1"/>
                </a:solidFill>
                <a:latin typeface="Roboto"/>
                <a:ea typeface="Roboto"/>
                <a:cs typeface="Roboto"/>
                <a:sym typeface="Roboto"/>
              </a:rPr>
              <a:t>Measure and Set Goals</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Measure how employees interact with the campaign, determining the percentage of employees who download the files and who they are. Set goals based on this data.</a:t>
            </a:r>
            <a:endParaRPr sz="1000">
              <a:latin typeface="Roboto"/>
              <a:ea typeface="Roboto"/>
              <a:cs typeface="Roboto"/>
              <a:sym typeface="Roboto"/>
            </a:endParaRPr>
          </a:p>
        </p:txBody>
      </p:sp>
      <p:sp>
        <p:nvSpPr>
          <p:cNvPr id="2498" name="Google Shape;2498;p136"/>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Involve the Right People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a:t>
            </a:r>
            <a:r>
              <a:rPr b="1" lang="en" sz="1200">
                <a:solidFill>
                  <a:schemeClr val="dk1"/>
                </a:solidFill>
                <a:latin typeface="Roboto"/>
                <a:ea typeface="Roboto"/>
                <a:cs typeface="Roboto"/>
                <a:sym typeface="Roboto"/>
              </a:rPr>
              <a:t>CEO and/or CIO</a:t>
            </a:r>
            <a:r>
              <a:rPr lang="en" sz="1200">
                <a:solidFill>
                  <a:schemeClr val="dk1"/>
                </a:solidFill>
                <a:latin typeface="Roboto"/>
                <a:ea typeface="Roboto"/>
                <a:cs typeface="Roboto"/>
                <a:sym typeface="Roboto"/>
              </a:rPr>
              <a:t>,</a:t>
            </a:r>
            <a:r>
              <a:rPr b="1" lang="en" sz="1200">
                <a:solidFill>
                  <a:schemeClr val="dk1"/>
                </a:solidFill>
                <a:latin typeface="Roboto"/>
                <a:ea typeface="Roboto"/>
                <a:cs typeface="Roboto"/>
                <a:sym typeface="Roboto"/>
              </a:rPr>
              <a:t> director of HR</a:t>
            </a:r>
            <a:r>
              <a:rPr lang="en" sz="1200">
                <a:solidFill>
                  <a:schemeClr val="dk1"/>
                </a:solidFill>
                <a:latin typeface="Roboto"/>
                <a:ea typeface="Roboto"/>
                <a:cs typeface="Roboto"/>
                <a:sym typeface="Roboto"/>
              </a:rPr>
              <a:t>, and the person in charge of internal training and communication.  </a:t>
            </a:r>
            <a:endParaRPr sz="1200">
              <a:solidFill>
                <a:schemeClr val="dk1"/>
              </a:solidFill>
              <a:latin typeface="Roboto"/>
              <a:ea typeface="Roboto"/>
              <a:cs typeface="Roboto"/>
              <a:sym typeface="Roboto"/>
            </a:endParaRPr>
          </a:p>
          <a:p>
            <a:pPr indent="0" lvl="0" marL="0" rtl="0" algn="l">
              <a:spcBef>
                <a:spcPts val="1600"/>
              </a:spcBef>
              <a:spcAft>
                <a:spcPts val="0"/>
              </a:spcAft>
              <a:buNone/>
            </a:pPr>
            <a:r>
              <a:t/>
            </a:r>
            <a:endParaRPr b="1" sz="10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2499" name="Google Shape;2499;p136"/>
          <p:cNvSpPr txBox="1"/>
          <p:nvPr/>
        </p:nvSpPr>
        <p:spPr>
          <a:xfrm>
            <a:off x="5715000" y="3906850"/>
            <a:ext cx="3407700" cy="944100"/>
          </a:xfrm>
          <a:prstGeom prst="rect">
            <a:avLst/>
          </a:prstGeom>
          <a:noFill/>
          <a:ln>
            <a:noFill/>
          </a:ln>
        </p:spPr>
        <p:txBody>
          <a:bodyPr anchorCtr="0" anchor="t" bIns="0" lIns="457200"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Roboto"/>
                <a:ea typeface="Roboto"/>
                <a:cs typeface="Roboto"/>
                <a:sym typeface="Roboto"/>
              </a:rPr>
              <a:t>Create an Action Plan</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Develop training to cover dangers of malware and how malware can spread through phishing and vishing.</a:t>
            </a:r>
            <a:endParaRPr b="1" sz="800">
              <a:latin typeface="Roboto"/>
              <a:ea typeface="Roboto"/>
              <a:cs typeface="Roboto"/>
              <a:sym typeface="Roboto"/>
            </a:endParaRPr>
          </a:p>
        </p:txBody>
      </p:sp>
      <p:sp>
        <p:nvSpPr>
          <p:cNvPr id="2500" name="Google Shape;2500;p136"/>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indent="0" lvl="0" marL="0" rtl="0" algn="l">
              <a:spcBef>
                <a:spcPts val="1600"/>
              </a:spcBef>
              <a:spcAft>
                <a:spcPts val="0"/>
              </a:spcAft>
              <a:buNone/>
            </a:pPr>
            <a:r>
              <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501" name="Google Shape;2501;p136"/>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Execute the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1C097">
            <a:alpha val="29049"/>
          </a:srgbClr>
        </a:solidFill>
      </p:bgPr>
    </p:bg>
    <p:spTree>
      <p:nvGrpSpPr>
        <p:cNvPr id="2505" name="Shape 2505"/>
        <p:cNvGrpSpPr/>
        <p:nvPr/>
      </p:nvGrpSpPr>
      <p:grpSpPr>
        <a:xfrm>
          <a:off x="0" y="0"/>
          <a:ext cx="0" cy="0"/>
          <a:chOff x="0" y="0"/>
          <a:chExt cx="0" cy="0"/>
        </a:xfrm>
      </p:grpSpPr>
      <p:cxnSp>
        <p:nvCxnSpPr>
          <p:cNvPr id="2506" name="Google Shape;2506;p137"/>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cxnSp>
        <p:nvCxnSpPr>
          <p:cNvPr id="2507" name="Google Shape;2507;p137"/>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sp>
        <p:nvSpPr>
          <p:cNvPr id="2508" name="Google Shape;2508;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4: Execute the Plan</a:t>
            </a:r>
            <a:endParaRPr>
              <a:solidFill>
                <a:schemeClr val="dk1"/>
              </a:solidFill>
            </a:endParaRPr>
          </a:p>
        </p:txBody>
      </p:sp>
      <p:sp>
        <p:nvSpPr>
          <p:cNvPr id="2509" name="Google Shape;2509;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510" name="Google Shape;2510;p137"/>
          <p:cNvCxnSpPr/>
          <p:nvPr/>
        </p:nvCxnSpPr>
        <p:spPr>
          <a:xfrm rot="10800000">
            <a:off x="4984248" y="3979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2511" name="Google Shape;2511;p137"/>
          <p:cNvCxnSpPr/>
          <p:nvPr/>
        </p:nvCxnSpPr>
        <p:spPr>
          <a:xfrm rot="10800000">
            <a:off x="5628648" y="2613588"/>
            <a:ext cx="2617500" cy="0"/>
          </a:xfrm>
          <a:prstGeom prst="straightConnector1">
            <a:avLst/>
          </a:prstGeom>
          <a:noFill/>
          <a:ln cap="flat" cmpd="sng" w="9525">
            <a:solidFill>
              <a:srgbClr val="000000"/>
            </a:solidFill>
            <a:prstDash val="solid"/>
            <a:round/>
            <a:headEnd len="sm" w="sm" type="none"/>
            <a:tailEnd len="sm" w="sm" type="none"/>
          </a:ln>
        </p:spPr>
      </p:cxnSp>
      <p:cxnSp>
        <p:nvCxnSpPr>
          <p:cNvPr id="2512" name="Google Shape;2512;p137"/>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sp>
        <p:nvSpPr>
          <p:cNvPr id="2513" name="Google Shape;2513;p137"/>
          <p:cNvSpPr/>
          <p:nvPr/>
        </p:nvSpPr>
        <p:spPr>
          <a:xfrm rot="-4979340">
            <a:off x="3196687" y="1456287"/>
            <a:ext cx="2767493" cy="2771887"/>
          </a:xfrm>
          <a:prstGeom prst="blockArc">
            <a:avLst>
              <a:gd fmla="val 12602522" name="adj1"/>
              <a:gd fmla="val 16867657" name="adj2"/>
              <a:gd fmla="val 20844"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7"/>
          <p:cNvSpPr/>
          <p:nvPr/>
        </p:nvSpPr>
        <p:spPr>
          <a:xfrm rot="7923045">
            <a:off x="3174958" y="1453927"/>
            <a:ext cx="2774756" cy="2775201"/>
          </a:xfrm>
          <a:prstGeom prst="blockArc">
            <a:avLst>
              <a:gd fmla="val 12602522" name="adj1"/>
              <a:gd fmla="val 16867657" name="adj2"/>
              <a:gd fmla="val 20844" name="adj3"/>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7"/>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7"/>
          <p:cNvSpPr/>
          <p:nvPr/>
        </p:nvSpPr>
        <p:spPr>
          <a:xfrm rot="4022619">
            <a:off x="5320201" y="2220795"/>
            <a:ext cx="577648" cy="579030"/>
          </a:xfrm>
          <a:prstGeom prst="pie">
            <a:avLst>
              <a:gd fmla="val 6190354" name="adj1"/>
              <a:gd fmla="val 14996165" name="adj2"/>
            </a:avLst>
          </a:prstGeom>
          <a:solidFill>
            <a:srgbClr val="365C8B"/>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7"/>
          <p:cNvSpPr/>
          <p:nvPr/>
        </p:nvSpPr>
        <p:spPr>
          <a:xfrm rot="-6818172">
            <a:off x="5317472" y="2211275"/>
            <a:ext cx="577660" cy="578915"/>
          </a:xfrm>
          <a:prstGeom prst="pie">
            <a:avLst>
              <a:gd fmla="val 4028252" name="adj1"/>
              <a:gd fmla="val 17183677" name="adj2"/>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7"/>
          <p:cNvSpPr/>
          <p:nvPr/>
        </p:nvSpPr>
        <p:spPr>
          <a:xfrm rot="-9361798">
            <a:off x="3184638" y="1447961"/>
            <a:ext cx="2776555" cy="2773451"/>
          </a:xfrm>
          <a:prstGeom prst="blockArc">
            <a:avLst>
              <a:gd fmla="val 12602522" name="adj1"/>
              <a:gd fmla="val 16867657" name="adj2"/>
              <a:gd fmla="val 20844"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7"/>
          <p:cNvSpPr/>
          <p:nvPr/>
        </p:nvSpPr>
        <p:spPr>
          <a:xfrm rot="-8939422">
            <a:off x="3649612" y="3442339"/>
            <a:ext cx="578242" cy="578192"/>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37"/>
          <p:cNvSpPr/>
          <p:nvPr/>
        </p:nvSpPr>
        <p:spPr>
          <a:xfrm rot="1821421">
            <a:off x="3649857" y="3442103"/>
            <a:ext cx="578171" cy="578109"/>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7"/>
          <p:cNvSpPr/>
          <p:nvPr/>
        </p:nvSpPr>
        <p:spPr>
          <a:xfrm rot="-598995">
            <a:off x="3189261" y="1467415"/>
            <a:ext cx="2777455" cy="2773180"/>
          </a:xfrm>
          <a:prstGeom prst="blockArc">
            <a:avLst>
              <a:gd fmla="val 12513247" name="adj1"/>
              <a:gd fmla="val 16867657" name="adj2"/>
              <a:gd fmla="val 20844"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7"/>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7"/>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7"/>
          <p:cNvSpPr/>
          <p:nvPr/>
        </p:nvSpPr>
        <p:spPr>
          <a:xfrm rot="8347474">
            <a:off x="4931456" y="3431417"/>
            <a:ext cx="578072" cy="578435"/>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7"/>
          <p:cNvSpPr/>
          <p:nvPr/>
        </p:nvSpPr>
        <p:spPr>
          <a:xfrm rot="-2492975">
            <a:off x="4931530" y="3431343"/>
            <a:ext cx="578047" cy="578644"/>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7"/>
          <p:cNvSpPr/>
          <p:nvPr/>
        </p:nvSpPr>
        <p:spPr>
          <a:xfrm rot="-4555659">
            <a:off x="3248102" y="2209369"/>
            <a:ext cx="577429" cy="578884"/>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7"/>
          <p:cNvSpPr/>
          <p:nvPr/>
        </p:nvSpPr>
        <p:spPr>
          <a:xfrm rot="6205784">
            <a:off x="3248236" y="2209364"/>
            <a:ext cx="577388" cy="578847"/>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7"/>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529" name="Google Shape;2529;p137"/>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2530" name="Google Shape;2530;p137"/>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531" name="Google Shape;2531;p137"/>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532" name="Google Shape;2532;p137"/>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533" name="Google Shape;2533;p137"/>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sz="1000">
                <a:solidFill>
                  <a:srgbClr val="A9B7C0"/>
                </a:solidFill>
                <a:latin typeface="Roboto"/>
                <a:ea typeface="Roboto"/>
                <a:cs typeface="Roboto"/>
                <a:sym typeface="Roboto"/>
              </a:rPr>
              <a:t>Measure Changes</a:t>
            </a:r>
            <a:endParaRPr b="1" sz="800">
              <a:solidFill>
                <a:srgbClr val="A9B7C0"/>
              </a:solidFill>
              <a:latin typeface="Roboto"/>
              <a:ea typeface="Roboto"/>
              <a:cs typeface="Roboto"/>
              <a:sym typeface="Roboto"/>
            </a:endParaRPr>
          </a:p>
        </p:txBody>
      </p:sp>
      <p:sp>
        <p:nvSpPr>
          <p:cNvPr id="2534" name="Google Shape;2534;p137"/>
          <p:cNvSpPr txBox="1"/>
          <p:nvPr/>
        </p:nvSpPr>
        <p:spPr>
          <a:xfrm>
            <a:off x="5745000" y="2616800"/>
            <a:ext cx="3031500" cy="1033200"/>
          </a:xfrm>
          <a:prstGeom prst="rect">
            <a:avLst/>
          </a:prstGeom>
          <a:noFill/>
          <a:ln>
            <a:noFill/>
          </a:ln>
        </p:spPr>
        <p:txBody>
          <a:bodyPr anchorCtr="0" anchor="t" bIns="0" lIns="457200"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Roboto"/>
                <a:ea typeface="Roboto"/>
                <a:cs typeface="Roboto"/>
                <a:sym typeface="Roboto"/>
              </a:rPr>
              <a:t>Execute</a:t>
            </a:r>
            <a:r>
              <a:rPr b="1" lang="en">
                <a:solidFill>
                  <a:schemeClr val="dk1"/>
                </a:solidFill>
                <a:latin typeface="Roboto"/>
                <a:ea typeface="Roboto"/>
                <a:cs typeface="Roboto"/>
                <a:sym typeface="Roboto"/>
              </a:rPr>
              <a:t> the Plan</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Ru</a:t>
            </a:r>
            <a:r>
              <a:rPr lang="en" sz="1200">
                <a:solidFill>
                  <a:schemeClr val="dk1"/>
                </a:solidFill>
                <a:latin typeface="Roboto"/>
                <a:ea typeface="Roboto"/>
                <a:cs typeface="Roboto"/>
                <a:sym typeface="Roboto"/>
              </a:rPr>
              <a:t>n training with a goal of training 25% of employees each quarter.</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2535" name="Google Shape;2535;p137"/>
          <p:cNvSpPr txBox="1"/>
          <p:nvPr/>
        </p:nvSpPr>
        <p:spPr>
          <a:xfrm>
            <a:off x="5715000" y="3906850"/>
            <a:ext cx="32319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Create an Action Plan</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Develop training to cover dangers of malware and how malware can spread through phishing and vishing.</a:t>
            </a:r>
            <a:endParaRPr sz="1200">
              <a:solidFill>
                <a:schemeClr val="dk1"/>
              </a:solidFill>
              <a:latin typeface="Roboto"/>
              <a:ea typeface="Roboto"/>
              <a:cs typeface="Roboto"/>
              <a:sym typeface="Roboto"/>
            </a:endParaRPr>
          </a:p>
        </p:txBody>
      </p:sp>
      <p:sp>
        <p:nvSpPr>
          <p:cNvPr id="2536" name="Google Shape;2536;p137"/>
          <p:cNvSpPr txBox="1"/>
          <p:nvPr/>
        </p:nvSpPr>
        <p:spPr>
          <a:xfrm>
            <a:off x="0" y="2078050"/>
            <a:ext cx="29691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a:solidFill>
                  <a:schemeClr val="dk1"/>
                </a:solidFill>
                <a:latin typeface="Roboto"/>
                <a:ea typeface="Roboto"/>
                <a:cs typeface="Roboto"/>
                <a:sym typeface="Roboto"/>
              </a:rPr>
              <a:t>Measure and Set Goals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Measure how employees interact with the campaign, determining the percentage of employees who download the files and who they are. Set goals based on this data.</a:t>
            </a:r>
            <a:endParaRPr sz="1000">
              <a:latin typeface="Roboto"/>
              <a:ea typeface="Roboto"/>
              <a:cs typeface="Roboto"/>
              <a:sym typeface="Roboto"/>
            </a:endParaRPr>
          </a:p>
        </p:txBody>
      </p:sp>
      <p:sp>
        <p:nvSpPr>
          <p:cNvPr id="2537" name="Google Shape;2537;p137"/>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Involve the Right People</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a:t>
            </a:r>
            <a:r>
              <a:rPr b="1" lang="en" sz="1200">
                <a:solidFill>
                  <a:schemeClr val="dk1"/>
                </a:solidFill>
                <a:latin typeface="Roboto"/>
                <a:ea typeface="Roboto"/>
                <a:cs typeface="Roboto"/>
                <a:sym typeface="Roboto"/>
              </a:rPr>
              <a:t>CEO and/or CIO</a:t>
            </a:r>
            <a:r>
              <a:rPr lang="en" sz="1200">
                <a:solidFill>
                  <a:schemeClr val="dk1"/>
                </a:solidFill>
                <a:latin typeface="Roboto"/>
                <a:ea typeface="Roboto"/>
                <a:cs typeface="Roboto"/>
                <a:sym typeface="Roboto"/>
              </a:rPr>
              <a:t>,</a:t>
            </a:r>
            <a:r>
              <a:rPr b="1" lang="en" sz="1200">
                <a:solidFill>
                  <a:schemeClr val="dk1"/>
                </a:solidFill>
                <a:latin typeface="Roboto"/>
                <a:ea typeface="Roboto"/>
                <a:cs typeface="Roboto"/>
                <a:sym typeface="Roboto"/>
              </a:rPr>
              <a:t> director of HR</a:t>
            </a:r>
            <a:r>
              <a:rPr lang="en" sz="1200">
                <a:solidFill>
                  <a:schemeClr val="dk1"/>
                </a:solidFill>
                <a:latin typeface="Roboto"/>
                <a:ea typeface="Roboto"/>
                <a:cs typeface="Roboto"/>
                <a:sym typeface="Roboto"/>
              </a:rPr>
              <a:t>, and the person in charge of internal training and communication.  </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1600"/>
              </a:spcBef>
              <a:spcAft>
                <a:spcPts val="0"/>
              </a:spcAft>
              <a:buNone/>
            </a:pPr>
            <a:r>
              <a:t/>
            </a:r>
            <a:endParaRPr b="1" sz="10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2538" name="Google Shape;2538;p137"/>
          <p:cNvSpPr txBox="1"/>
          <p:nvPr>
            <p:ph idx="1" type="subTitle"/>
          </p:nvPr>
        </p:nvSpPr>
        <p:spPr>
          <a:xfrm>
            <a:off x="0" y="675975"/>
            <a:ext cx="8507700" cy="700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After developing the training, run it with the goal of training 25% of employees every quarter. </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1C097">
            <a:alpha val="29049"/>
          </a:srgbClr>
        </a:solidFill>
      </p:bgPr>
    </p:bg>
    <p:spTree>
      <p:nvGrpSpPr>
        <p:cNvPr id="2542" name="Shape 2542"/>
        <p:cNvGrpSpPr/>
        <p:nvPr/>
      </p:nvGrpSpPr>
      <p:grpSpPr>
        <a:xfrm>
          <a:off x="0" y="0"/>
          <a:ext cx="0" cy="0"/>
          <a:chOff x="0" y="0"/>
          <a:chExt cx="0" cy="0"/>
        </a:xfrm>
      </p:grpSpPr>
      <p:cxnSp>
        <p:nvCxnSpPr>
          <p:cNvPr id="2543" name="Google Shape;2543;p138"/>
          <p:cNvCxnSpPr/>
          <p:nvPr/>
        </p:nvCxnSpPr>
        <p:spPr>
          <a:xfrm rot="10800000">
            <a:off x="4984248" y="3979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2544" name="Google Shape;2544;p138"/>
          <p:cNvCxnSpPr/>
          <p:nvPr/>
        </p:nvCxnSpPr>
        <p:spPr>
          <a:xfrm rot="10800000">
            <a:off x="5628648" y="2613588"/>
            <a:ext cx="2617500" cy="0"/>
          </a:xfrm>
          <a:prstGeom prst="straightConnector1">
            <a:avLst/>
          </a:prstGeom>
          <a:noFill/>
          <a:ln cap="flat" cmpd="sng" w="9525">
            <a:solidFill>
              <a:srgbClr val="000000"/>
            </a:solidFill>
            <a:prstDash val="solid"/>
            <a:round/>
            <a:headEnd len="sm" w="sm" type="none"/>
            <a:tailEnd len="sm" w="sm" type="none"/>
          </a:ln>
        </p:spPr>
      </p:cxnSp>
      <p:cxnSp>
        <p:nvCxnSpPr>
          <p:cNvPr id="2545" name="Google Shape;2545;p138"/>
          <p:cNvCxnSpPr/>
          <p:nvPr/>
        </p:nvCxnSpPr>
        <p:spPr>
          <a:xfrm rot="10800000">
            <a:off x="5165750" y="1616800"/>
            <a:ext cx="3050400" cy="0"/>
          </a:xfrm>
          <a:prstGeom prst="straightConnector1">
            <a:avLst/>
          </a:prstGeom>
          <a:noFill/>
          <a:ln cap="flat" cmpd="sng" w="9525">
            <a:solidFill>
              <a:srgbClr val="000000"/>
            </a:solidFill>
            <a:prstDash val="solid"/>
            <a:round/>
            <a:headEnd len="sm" w="sm" type="none"/>
            <a:tailEnd len="sm" w="sm" type="none"/>
          </a:ln>
        </p:spPr>
      </p:cxnSp>
      <p:cxnSp>
        <p:nvCxnSpPr>
          <p:cNvPr id="2546" name="Google Shape;2546;p138"/>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cxnSp>
        <p:nvCxnSpPr>
          <p:cNvPr id="2547" name="Google Shape;2547;p138"/>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2548" name="Google Shape;2548;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5: Measure Change</a:t>
            </a:r>
            <a:endParaRPr/>
          </a:p>
        </p:txBody>
      </p:sp>
      <p:sp>
        <p:nvSpPr>
          <p:cNvPr id="2549" name="Google Shape;2549;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600"/>
              <a:t>After training the entire company, have the pentesters rerun the </a:t>
            </a:r>
            <a:r>
              <a:rPr lang="en" sz="1600"/>
              <a:t>original</a:t>
            </a:r>
            <a:r>
              <a:rPr lang="en" sz="1600"/>
              <a:t> phishing campaign.</a:t>
            </a:r>
            <a:endParaRPr sz="1600"/>
          </a:p>
        </p:txBody>
      </p:sp>
      <p:sp>
        <p:nvSpPr>
          <p:cNvPr id="2550" name="Google Shape;2550;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51" name="Google Shape;2551;p138"/>
          <p:cNvSpPr/>
          <p:nvPr/>
        </p:nvSpPr>
        <p:spPr>
          <a:xfrm rot="-4979340">
            <a:off x="3196687" y="1456287"/>
            <a:ext cx="2767493" cy="2771887"/>
          </a:xfrm>
          <a:prstGeom prst="blockArc">
            <a:avLst>
              <a:gd fmla="val 12602522" name="adj1"/>
              <a:gd fmla="val 16867657" name="adj2"/>
              <a:gd fmla="val 20844"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8"/>
          <p:cNvSpPr/>
          <p:nvPr/>
        </p:nvSpPr>
        <p:spPr>
          <a:xfrm rot="7923045">
            <a:off x="3174958" y="1453927"/>
            <a:ext cx="2774756" cy="2775201"/>
          </a:xfrm>
          <a:prstGeom prst="blockArc">
            <a:avLst>
              <a:gd fmla="val 12602522" name="adj1"/>
              <a:gd fmla="val 16867657" name="adj2"/>
              <a:gd fmla="val 20844" name="adj3"/>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38"/>
          <p:cNvSpPr/>
          <p:nvPr/>
        </p:nvSpPr>
        <p:spPr>
          <a:xfrm rot="3597646">
            <a:off x="3178355" y="1465981"/>
            <a:ext cx="2774111" cy="2776438"/>
          </a:xfrm>
          <a:prstGeom prst="blockArc">
            <a:avLst>
              <a:gd fmla="val 12602522" name="adj1"/>
              <a:gd fmla="val 16867657" name="adj2"/>
              <a:gd fmla="val 20844" name="adj3"/>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8"/>
          <p:cNvSpPr/>
          <p:nvPr/>
        </p:nvSpPr>
        <p:spPr>
          <a:xfrm rot="4022619">
            <a:off x="5320201" y="2220795"/>
            <a:ext cx="577648" cy="579030"/>
          </a:xfrm>
          <a:prstGeom prst="pie">
            <a:avLst>
              <a:gd fmla="val 6190354" name="adj1"/>
              <a:gd fmla="val 14996165" name="adj2"/>
            </a:avLst>
          </a:prstGeom>
          <a:solidFill>
            <a:srgbClr val="365C8B"/>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8"/>
          <p:cNvSpPr/>
          <p:nvPr/>
        </p:nvSpPr>
        <p:spPr>
          <a:xfrm rot="-6818172">
            <a:off x="5317472" y="2211275"/>
            <a:ext cx="577660" cy="578915"/>
          </a:xfrm>
          <a:prstGeom prst="pie">
            <a:avLst>
              <a:gd fmla="val 4028252" name="adj1"/>
              <a:gd fmla="val 17183677" name="adj2"/>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8"/>
          <p:cNvSpPr/>
          <p:nvPr/>
        </p:nvSpPr>
        <p:spPr>
          <a:xfrm rot="-9361798">
            <a:off x="3184638" y="1447961"/>
            <a:ext cx="2776555" cy="2773451"/>
          </a:xfrm>
          <a:prstGeom prst="blockArc">
            <a:avLst>
              <a:gd fmla="val 12602522" name="adj1"/>
              <a:gd fmla="val 16867657" name="adj2"/>
              <a:gd fmla="val 20844"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8"/>
          <p:cNvSpPr/>
          <p:nvPr/>
        </p:nvSpPr>
        <p:spPr>
          <a:xfrm rot="-8939422">
            <a:off x="3649612" y="3442339"/>
            <a:ext cx="578242" cy="578192"/>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8"/>
          <p:cNvSpPr/>
          <p:nvPr/>
        </p:nvSpPr>
        <p:spPr>
          <a:xfrm rot="1821421">
            <a:off x="3649857" y="3442103"/>
            <a:ext cx="578171" cy="578109"/>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8"/>
          <p:cNvSpPr/>
          <p:nvPr/>
        </p:nvSpPr>
        <p:spPr>
          <a:xfrm rot="-598995">
            <a:off x="3189261" y="1467415"/>
            <a:ext cx="2777455" cy="2773180"/>
          </a:xfrm>
          <a:prstGeom prst="blockArc">
            <a:avLst>
              <a:gd fmla="val 12513247" name="adj1"/>
              <a:gd fmla="val 16867657" name="adj2"/>
              <a:gd fmla="val 20844"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8"/>
          <p:cNvSpPr/>
          <p:nvPr/>
        </p:nvSpPr>
        <p:spPr>
          <a:xfrm rot="-176551">
            <a:off x="4302435" y="1467379"/>
            <a:ext cx="578563" cy="578263"/>
          </a:xfrm>
          <a:prstGeom prst="pie">
            <a:avLst>
              <a:gd fmla="val 6190354" name="adj1"/>
              <a:gd fmla="val 14996165" name="adj2"/>
            </a:avLst>
          </a:prstGeom>
          <a:solidFill>
            <a:srgbClr val="21294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8"/>
          <p:cNvSpPr/>
          <p:nvPr/>
        </p:nvSpPr>
        <p:spPr>
          <a:xfrm rot="10584085">
            <a:off x="4302418" y="1467587"/>
            <a:ext cx="578340" cy="578041"/>
          </a:xfrm>
          <a:prstGeom prst="pie">
            <a:avLst>
              <a:gd fmla="val 4028252" name="adj1"/>
              <a:gd fmla="val 17183677"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8"/>
          <p:cNvSpPr/>
          <p:nvPr/>
        </p:nvSpPr>
        <p:spPr>
          <a:xfrm rot="8347474">
            <a:off x="4931456" y="3431417"/>
            <a:ext cx="578072" cy="578435"/>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8"/>
          <p:cNvSpPr/>
          <p:nvPr/>
        </p:nvSpPr>
        <p:spPr>
          <a:xfrm rot="-2492975">
            <a:off x="4931530" y="3431343"/>
            <a:ext cx="578047" cy="578644"/>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8"/>
          <p:cNvSpPr/>
          <p:nvPr/>
        </p:nvSpPr>
        <p:spPr>
          <a:xfrm rot="-4555659">
            <a:off x="3248102" y="2209369"/>
            <a:ext cx="577429" cy="578884"/>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8"/>
          <p:cNvSpPr/>
          <p:nvPr/>
        </p:nvSpPr>
        <p:spPr>
          <a:xfrm rot="6205784">
            <a:off x="3248236" y="2209364"/>
            <a:ext cx="577388" cy="578847"/>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8"/>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567" name="Google Shape;2567;p138"/>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2568" name="Google Shape;2568;p138"/>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569" name="Google Shape;2569;p138"/>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570" name="Google Shape;2570;p138"/>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571" name="Google Shape;2571;p138"/>
          <p:cNvSpPr txBox="1"/>
          <p:nvPr/>
        </p:nvSpPr>
        <p:spPr>
          <a:xfrm>
            <a:off x="0" y="2078050"/>
            <a:ext cx="29691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a:solidFill>
                  <a:schemeClr val="dk1"/>
                </a:solidFill>
                <a:latin typeface="Roboto"/>
                <a:ea typeface="Roboto"/>
                <a:cs typeface="Roboto"/>
                <a:sym typeface="Roboto"/>
              </a:rPr>
              <a:t>Measure and Set Goals</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Measure how employees interact with the campaign, determining the percentage of employees who download the files and who they are. Set goals based on this data.</a:t>
            </a:r>
            <a:endParaRPr sz="1000">
              <a:latin typeface="Roboto"/>
              <a:ea typeface="Roboto"/>
              <a:cs typeface="Roboto"/>
              <a:sym typeface="Roboto"/>
            </a:endParaRPr>
          </a:p>
        </p:txBody>
      </p:sp>
      <p:sp>
        <p:nvSpPr>
          <p:cNvPr id="2572" name="Google Shape;2572;p138"/>
          <p:cNvSpPr txBox="1"/>
          <p:nvPr/>
        </p:nvSpPr>
        <p:spPr>
          <a:xfrm>
            <a:off x="0" y="3449650"/>
            <a:ext cx="2809500" cy="12987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Involve the Right People</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a:t>
            </a:r>
            <a:r>
              <a:rPr b="1" lang="en" sz="1200">
                <a:solidFill>
                  <a:schemeClr val="dk1"/>
                </a:solidFill>
                <a:latin typeface="Roboto"/>
                <a:ea typeface="Roboto"/>
                <a:cs typeface="Roboto"/>
                <a:sym typeface="Roboto"/>
              </a:rPr>
              <a:t>CEO and/or CIO</a:t>
            </a:r>
            <a:r>
              <a:rPr lang="en" sz="1200">
                <a:solidFill>
                  <a:schemeClr val="dk1"/>
                </a:solidFill>
                <a:latin typeface="Roboto"/>
                <a:ea typeface="Roboto"/>
                <a:cs typeface="Roboto"/>
                <a:sym typeface="Roboto"/>
              </a:rPr>
              <a:t>,</a:t>
            </a:r>
            <a:r>
              <a:rPr b="1" lang="en" sz="1200">
                <a:solidFill>
                  <a:schemeClr val="dk1"/>
                </a:solidFill>
                <a:latin typeface="Roboto"/>
                <a:ea typeface="Roboto"/>
                <a:cs typeface="Roboto"/>
                <a:sym typeface="Roboto"/>
              </a:rPr>
              <a:t> director of HR</a:t>
            </a:r>
            <a:r>
              <a:rPr lang="en" sz="1200">
                <a:solidFill>
                  <a:schemeClr val="dk1"/>
                </a:solidFill>
                <a:latin typeface="Roboto"/>
                <a:ea typeface="Roboto"/>
                <a:cs typeface="Roboto"/>
                <a:sym typeface="Roboto"/>
              </a:rPr>
              <a:t>, and the person in charge of internal training and communication.  </a:t>
            </a:r>
            <a:endParaRPr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2573" name="Google Shape;2573;p138"/>
          <p:cNvSpPr txBox="1"/>
          <p:nvPr/>
        </p:nvSpPr>
        <p:spPr>
          <a:xfrm>
            <a:off x="5715000" y="1620850"/>
            <a:ext cx="3050400" cy="992700"/>
          </a:xfrm>
          <a:prstGeom prst="rect">
            <a:avLst/>
          </a:prstGeom>
          <a:noFill/>
          <a:ln>
            <a:noFill/>
          </a:ln>
        </p:spPr>
        <p:txBody>
          <a:bodyPr anchorCtr="0" anchor="t" bIns="0" lIns="457200"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Measure Changes</a:t>
            </a:r>
            <a:endParaRPr b="1">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Determine success or failure based on goals set in Step 1. </a:t>
            </a:r>
            <a:endParaRPr sz="1200">
              <a:latin typeface="Roboto"/>
              <a:ea typeface="Roboto"/>
              <a:cs typeface="Roboto"/>
              <a:sym typeface="Roboto"/>
            </a:endParaRPr>
          </a:p>
          <a:p>
            <a:pPr indent="0" lvl="0" marL="0" rtl="0" algn="l">
              <a:spcBef>
                <a:spcPts val="0"/>
              </a:spcBef>
              <a:spcAft>
                <a:spcPts val="1600"/>
              </a:spcAft>
              <a:buNone/>
            </a:pPr>
            <a:r>
              <a:t/>
            </a:r>
            <a:endParaRPr b="1">
              <a:latin typeface="Roboto"/>
              <a:ea typeface="Roboto"/>
              <a:cs typeface="Roboto"/>
              <a:sym typeface="Roboto"/>
            </a:endParaRPr>
          </a:p>
        </p:txBody>
      </p:sp>
      <p:sp>
        <p:nvSpPr>
          <p:cNvPr id="2574" name="Google Shape;2574;p138"/>
          <p:cNvSpPr txBox="1"/>
          <p:nvPr/>
        </p:nvSpPr>
        <p:spPr>
          <a:xfrm>
            <a:off x="5745000" y="2616800"/>
            <a:ext cx="3050400" cy="899100"/>
          </a:xfrm>
          <a:prstGeom prst="rect">
            <a:avLst/>
          </a:prstGeom>
          <a:noFill/>
          <a:ln>
            <a:noFill/>
          </a:ln>
        </p:spPr>
        <p:txBody>
          <a:bodyPr anchorCtr="0" anchor="t" bIns="0" lIns="457200"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Roboto"/>
                <a:ea typeface="Roboto"/>
                <a:cs typeface="Roboto"/>
                <a:sym typeface="Roboto"/>
              </a:rPr>
              <a:t>Execute the Plan</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Run training with a goal of training 25% of employees each quarter.</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2575" name="Google Shape;2575;p138"/>
          <p:cNvSpPr txBox="1"/>
          <p:nvPr/>
        </p:nvSpPr>
        <p:spPr>
          <a:xfrm>
            <a:off x="5715000" y="3906850"/>
            <a:ext cx="32319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Create an Action Plan</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Develop training to cover dangers of malware and how malware can spread through phishing and vishing.</a:t>
            </a:r>
            <a:endParaRPr sz="1200">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9" name="Shape 2579"/>
        <p:cNvGrpSpPr/>
        <p:nvPr/>
      </p:nvGrpSpPr>
      <p:grpSpPr>
        <a:xfrm>
          <a:off x="0" y="0"/>
          <a:ext cx="0" cy="0"/>
          <a:chOff x="0" y="0"/>
          <a:chExt cx="0" cy="0"/>
        </a:xfrm>
      </p:grpSpPr>
      <p:sp>
        <p:nvSpPr>
          <p:cNvPr id="2580" name="Google Shape;2580;p13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581" name="Google Shape;2581;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2" name="Google Shape;2582;p13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000">
                <a:latin typeface="Roboto Medium"/>
                <a:ea typeface="Roboto Medium"/>
                <a:cs typeface="Roboto Medium"/>
                <a:sym typeface="Roboto Medium"/>
              </a:rPr>
              <a:t>Activity:</a:t>
            </a:r>
            <a:r>
              <a:rPr lang="en" sz="3000">
                <a:latin typeface="Roboto Light"/>
                <a:ea typeface="Roboto Light"/>
                <a:cs typeface="Roboto Light"/>
                <a:sym typeface="Roboto Light"/>
              </a:rPr>
              <a:t> </a:t>
            </a:r>
            <a:r>
              <a:rPr lang="en" sz="2800">
                <a:latin typeface="Roboto Light"/>
                <a:ea typeface="Roboto Light"/>
                <a:cs typeface="Roboto Light"/>
                <a:sym typeface="Roboto Light"/>
              </a:rPr>
              <a:t>Applying the </a:t>
            </a:r>
            <a:br>
              <a:rPr lang="en" sz="2800">
                <a:latin typeface="Roboto Light"/>
                <a:ea typeface="Roboto Light"/>
                <a:cs typeface="Roboto Light"/>
                <a:sym typeface="Roboto Light"/>
              </a:rPr>
            </a:br>
            <a:r>
              <a:rPr lang="en" sz="2800">
                <a:latin typeface="Roboto Light"/>
                <a:ea typeface="Roboto Light"/>
                <a:cs typeface="Roboto Light"/>
                <a:sym typeface="Roboto Light"/>
              </a:rPr>
              <a:t>Security Culture Framework: Part 1</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indent="0" lvl="0" marL="0" rtl="0" algn="l">
              <a:spcBef>
                <a:spcPts val="800"/>
              </a:spcBef>
              <a:spcAft>
                <a:spcPts val="0"/>
              </a:spcAft>
              <a:buNone/>
            </a:pPr>
            <a:r>
              <a:rPr lang="en" sz="2000">
                <a:latin typeface="Roboto Light"/>
                <a:ea typeface="Roboto Light"/>
                <a:cs typeface="Roboto Light"/>
                <a:sym typeface="Roboto Light"/>
              </a:rPr>
              <a:t>You'll play the role of a security consultant contracted by a local bank to develop a plan </a:t>
            </a:r>
            <a:r>
              <a:rPr lang="en" sz="2000">
                <a:latin typeface="Roboto Light"/>
                <a:ea typeface="Roboto Light"/>
                <a:cs typeface="Roboto Light"/>
                <a:sym typeface="Roboto Light"/>
              </a:rPr>
              <a:t>for strengthening</a:t>
            </a:r>
            <a:r>
              <a:rPr lang="en" sz="2000">
                <a:latin typeface="Roboto Light"/>
                <a:ea typeface="Roboto Light"/>
                <a:cs typeface="Roboto Light"/>
                <a:sym typeface="Roboto Light"/>
              </a:rPr>
              <a:t> physical security.</a:t>
            </a:r>
            <a:endParaRPr sz="2000">
              <a:latin typeface="Roboto Light"/>
              <a:ea typeface="Roboto Light"/>
              <a:cs typeface="Roboto Light"/>
              <a:sym typeface="Roboto Light"/>
            </a:endParaRPr>
          </a:p>
          <a:p>
            <a:pPr indent="0" lvl="0" marL="0" rtl="0" algn="l">
              <a:spcBef>
                <a:spcPts val="800"/>
              </a:spcBef>
              <a:spcAft>
                <a:spcPts val="800"/>
              </a:spcAft>
              <a:buNone/>
            </a:pPr>
            <a:r>
              <a:rPr i="1" lang="en" sz="2000">
                <a:latin typeface="Roboto Light"/>
                <a:ea typeface="Roboto Light"/>
                <a:cs typeface="Roboto Light"/>
                <a:sym typeface="Roboto Light"/>
              </a:rPr>
              <a:t>Instructions shared on Slack.</a:t>
            </a:r>
            <a:endParaRPr i="1" sz="2000">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6" name="Shape 2586"/>
        <p:cNvGrpSpPr/>
        <p:nvPr/>
      </p:nvGrpSpPr>
      <p:grpSpPr>
        <a:xfrm>
          <a:off x="0" y="0"/>
          <a:ext cx="0" cy="0"/>
          <a:chOff x="0" y="0"/>
          <a:chExt cx="0" cy="0"/>
        </a:xfrm>
      </p:grpSpPr>
      <p:sp>
        <p:nvSpPr>
          <p:cNvPr id="2587" name="Google Shape;2587;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8" name="Google Shape;2588;p140"/>
          <p:cNvSpPr txBox="1"/>
          <p:nvPr/>
        </p:nvSpPr>
        <p:spPr>
          <a:xfrm>
            <a:off x="0" y="3557375"/>
            <a:ext cx="91440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3000">
                <a:solidFill>
                  <a:schemeClr val="dk1"/>
                </a:solidFill>
                <a:latin typeface="Roboto Light"/>
                <a:ea typeface="Roboto Light"/>
                <a:cs typeface="Roboto Light"/>
                <a:sym typeface="Roboto Light"/>
              </a:rPr>
              <a:t>Applying the Security Culture Framework: Part 1</a:t>
            </a:r>
            <a:endParaRPr sz="3000">
              <a:solidFill>
                <a:srgbClr val="990000"/>
              </a:solidFill>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2" name="Shape 2592"/>
        <p:cNvGrpSpPr/>
        <p:nvPr/>
      </p:nvGrpSpPr>
      <p:grpSpPr>
        <a:xfrm>
          <a:off x="0" y="0"/>
          <a:ext cx="0" cy="0"/>
          <a:chOff x="0" y="0"/>
          <a:chExt cx="0" cy="0"/>
        </a:xfrm>
      </p:grpSpPr>
      <p:sp>
        <p:nvSpPr>
          <p:cNvPr id="2593" name="Google Shape;2593;p141"/>
          <p:cNvSpPr txBox="1"/>
          <p:nvPr>
            <p:ph type="title"/>
          </p:nvPr>
        </p:nvSpPr>
        <p:spPr>
          <a:xfrm>
            <a:off x="274325" y="1868650"/>
            <a:ext cx="85953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Roles </a:t>
            </a:r>
            <a:br>
              <a:rPr lang="en"/>
            </a:br>
            <a:r>
              <a:rPr lang="en"/>
              <a:t>and Responsibilities</a:t>
            </a:r>
            <a:endParaRPr/>
          </a:p>
        </p:txBody>
      </p:sp>
      <p:sp>
        <p:nvSpPr>
          <p:cNvPr id="2594" name="Google Shape;2594;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5" name="Google Shape;2595;p14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8" name="Shape 2058"/>
        <p:cNvGrpSpPr/>
        <p:nvPr/>
      </p:nvGrpSpPr>
      <p:grpSpPr>
        <a:xfrm>
          <a:off x="0" y="0"/>
          <a:ext cx="0" cy="0"/>
          <a:chOff x="0" y="0"/>
          <a:chExt cx="0" cy="0"/>
        </a:xfrm>
      </p:grpSpPr>
      <p:pic>
        <p:nvPicPr>
          <p:cNvPr id="2059" name="Google Shape;2059;p106"/>
          <p:cNvPicPr preferRelativeResize="0"/>
          <p:nvPr/>
        </p:nvPicPr>
        <p:blipFill rotWithShape="1">
          <a:blip r:embed="rId3">
            <a:alphaModFix/>
          </a:blip>
          <a:srcRect b="12794" l="0" r="1632" t="12209"/>
          <a:stretch/>
        </p:blipFill>
        <p:spPr>
          <a:xfrm>
            <a:off x="0" y="0"/>
            <a:ext cx="9144000" cy="5143500"/>
          </a:xfrm>
          <a:prstGeom prst="rect">
            <a:avLst/>
          </a:prstGeom>
          <a:noFill/>
          <a:ln>
            <a:noFill/>
          </a:ln>
        </p:spPr>
      </p:pic>
      <p:sp>
        <p:nvSpPr>
          <p:cNvPr id="2060" name="Google Shape;2060;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061" name="Google Shape;2061;p106"/>
          <p:cNvSpPr txBox="1"/>
          <p:nvPr>
            <p:ph type="title"/>
          </p:nvPr>
        </p:nvSpPr>
        <p:spPr>
          <a:xfrm>
            <a:off x="-152400" y="1178350"/>
            <a:ext cx="3415200" cy="3474600"/>
          </a:xfrm>
          <a:prstGeom prst="rect">
            <a:avLst/>
          </a:prstGeom>
        </p:spPr>
        <p:txBody>
          <a:bodyPr anchorCtr="0" anchor="t" bIns="91425" lIns="457200" spcFirstLastPara="1" rIns="274300" wrap="square" tIns="182875">
            <a:noAutofit/>
          </a:bodyPr>
          <a:lstStyle/>
          <a:p>
            <a:pPr indent="0" lvl="0" marL="0" rtl="0" algn="r">
              <a:spcBef>
                <a:spcPts val="0"/>
              </a:spcBef>
              <a:spcAft>
                <a:spcPts val="0"/>
              </a:spcAft>
              <a:buClr>
                <a:schemeClr val="dk1"/>
              </a:buClr>
              <a:buSzPts val="1100"/>
              <a:buFont typeface="Arial"/>
              <a:buNone/>
            </a:pPr>
            <a:r>
              <a:rPr lang="en">
                <a:solidFill>
                  <a:srgbClr val="FFFFFF"/>
                </a:solidFill>
                <a:latin typeface="Roboto Light"/>
                <a:ea typeface="Roboto Light"/>
                <a:cs typeface="Roboto Light"/>
                <a:sym typeface="Roboto Light"/>
              </a:rPr>
              <a:t>Throughout this course, you will be equipped with the tools needed to perform in common technical roles.</a:t>
            </a:r>
            <a:endParaRPr>
              <a:solidFill>
                <a:srgbClr val="FFFFFF"/>
              </a:solidFill>
              <a:latin typeface="Roboto Light"/>
              <a:ea typeface="Roboto Light"/>
              <a:cs typeface="Roboto Light"/>
              <a:sym typeface="Roboto Light"/>
            </a:endParaRPr>
          </a:p>
        </p:txBody>
      </p:sp>
      <p:sp>
        <p:nvSpPr>
          <p:cNvPr id="2062" name="Google Shape;2062;p106"/>
          <p:cNvSpPr txBox="1"/>
          <p:nvPr>
            <p:ph type="title"/>
          </p:nvPr>
        </p:nvSpPr>
        <p:spPr>
          <a:xfrm>
            <a:off x="5942375" y="1178350"/>
            <a:ext cx="3165300" cy="2542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Today, we will see how these roles interact with each other and within </a:t>
            </a:r>
            <a:br>
              <a:rPr lang="en">
                <a:solidFill>
                  <a:srgbClr val="FFFFFF"/>
                </a:solidFill>
              </a:rPr>
            </a:br>
            <a:r>
              <a:rPr lang="en">
                <a:solidFill>
                  <a:srgbClr val="FFFFFF"/>
                </a:solidFill>
              </a:rPr>
              <a:t>the larger organization. </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D9E8"/>
        </a:solidFill>
      </p:bgPr>
    </p:bg>
    <p:spTree>
      <p:nvGrpSpPr>
        <p:cNvPr id="2599" name="Shape 2599"/>
        <p:cNvGrpSpPr/>
        <p:nvPr/>
      </p:nvGrpSpPr>
      <p:grpSpPr>
        <a:xfrm>
          <a:off x="0" y="0"/>
          <a:ext cx="0" cy="0"/>
          <a:chOff x="0" y="0"/>
          <a:chExt cx="0" cy="0"/>
        </a:xfrm>
      </p:grpSpPr>
      <p:sp>
        <p:nvSpPr>
          <p:cNvPr id="2600" name="Google Shape;2600;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1" name="Google Shape;2601;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Roles and Responsibilities</a:t>
            </a:r>
            <a:endParaRPr/>
          </a:p>
        </p:txBody>
      </p:sp>
      <p:sp>
        <p:nvSpPr>
          <p:cNvPr id="2602" name="Google Shape;2602;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the next section, we’ll cover the following: </a:t>
            </a:r>
            <a:endParaRPr/>
          </a:p>
        </p:txBody>
      </p:sp>
      <p:sp>
        <p:nvSpPr>
          <p:cNvPr id="2603" name="Google Shape;2603;p142"/>
          <p:cNvSpPr/>
          <p:nvPr/>
        </p:nvSpPr>
        <p:spPr>
          <a:xfrm>
            <a:off x="-124271" y="1364275"/>
            <a:ext cx="2762400" cy="2762400"/>
          </a:xfrm>
          <a:prstGeom prst="ellipse">
            <a:avLst/>
          </a:prstGeom>
          <a:solidFill>
            <a:srgbClr val="9FECEB">
              <a:alpha val="69830"/>
            </a:srgbClr>
          </a:solidFill>
          <a:ln cap="flat" cmpd="sng" w="76200">
            <a:solidFill>
              <a:srgbClr val="DBD9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42"/>
          <p:cNvSpPr/>
          <p:nvPr/>
        </p:nvSpPr>
        <p:spPr>
          <a:xfrm>
            <a:off x="2098950" y="1364275"/>
            <a:ext cx="2762400" cy="2762400"/>
          </a:xfrm>
          <a:prstGeom prst="ellipse">
            <a:avLst/>
          </a:prstGeom>
          <a:solidFill>
            <a:srgbClr val="D0FFF5"/>
          </a:solidFill>
          <a:ln cap="flat" cmpd="sng" w="76200">
            <a:solidFill>
              <a:srgbClr val="DBD9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42"/>
          <p:cNvSpPr/>
          <p:nvPr/>
        </p:nvSpPr>
        <p:spPr>
          <a:xfrm>
            <a:off x="4348486" y="1364275"/>
            <a:ext cx="2762400" cy="2762400"/>
          </a:xfrm>
          <a:prstGeom prst="ellipse">
            <a:avLst/>
          </a:prstGeom>
          <a:solidFill>
            <a:srgbClr val="D5E8F4"/>
          </a:solidFill>
          <a:ln cap="flat" cmpd="sng" w="76200">
            <a:solidFill>
              <a:srgbClr val="DBD9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42"/>
          <p:cNvSpPr/>
          <p:nvPr/>
        </p:nvSpPr>
        <p:spPr>
          <a:xfrm>
            <a:off x="6505922" y="1364275"/>
            <a:ext cx="2762400" cy="2762400"/>
          </a:xfrm>
          <a:prstGeom prst="ellipse">
            <a:avLst/>
          </a:prstGeom>
          <a:solidFill>
            <a:srgbClr val="EBF1FC"/>
          </a:solidFill>
          <a:ln cap="flat" cmpd="sng" w="76200">
            <a:solidFill>
              <a:srgbClr val="DBD9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42"/>
          <p:cNvSpPr txBox="1"/>
          <p:nvPr>
            <p:ph idx="1" type="subTitle"/>
          </p:nvPr>
        </p:nvSpPr>
        <p:spPr>
          <a:xfrm>
            <a:off x="-24450" y="1665424"/>
            <a:ext cx="1971000" cy="252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24292E"/>
                </a:solidFill>
                <a:latin typeface="Roboto"/>
                <a:ea typeface="Roboto"/>
                <a:cs typeface="Roboto"/>
                <a:sym typeface="Roboto"/>
              </a:rPr>
              <a:t>E</a:t>
            </a:r>
            <a:r>
              <a:rPr lang="en" sz="1700">
                <a:solidFill>
                  <a:srgbClr val="24292E"/>
                </a:solidFill>
                <a:latin typeface="Roboto"/>
                <a:ea typeface="Roboto"/>
                <a:cs typeface="Roboto"/>
                <a:sym typeface="Roboto"/>
              </a:rPr>
              <a:t>xecutive roles existing in </a:t>
            </a:r>
            <a:br>
              <a:rPr lang="en" sz="1700">
                <a:solidFill>
                  <a:srgbClr val="24292E"/>
                </a:solidFill>
                <a:latin typeface="Roboto"/>
                <a:ea typeface="Roboto"/>
                <a:cs typeface="Roboto"/>
                <a:sym typeface="Roboto"/>
              </a:rPr>
            </a:br>
            <a:r>
              <a:rPr lang="en" sz="1700">
                <a:solidFill>
                  <a:srgbClr val="24292E"/>
                </a:solidFill>
                <a:latin typeface="Roboto"/>
                <a:ea typeface="Roboto"/>
                <a:cs typeface="Roboto"/>
                <a:sym typeface="Roboto"/>
              </a:rPr>
              <a:t>most companies</a:t>
            </a:r>
            <a:endParaRPr sz="1700">
              <a:solidFill>
                <a:srgbClr val="24292E"/>
              </a:solidFill>
              <a:latin typeface="Roboto"/>
              <a:ea typeface="Roboto"/>
              <a:cs typeface="Roboto"/>
              <a:sym typeface="Roboto"/>
            </a:endParaRPr>
          </a:p>
          <a:p>
            <a:pPr indent="0" lvl="0" marL="0" rtl="0" algn="r">
              <a:spcBef>
                <a:spcPts val="0"/>
              </a:spcBef>
              <a:spcAft>
                <a:spcPts val="0"/>
              </a:spcAft>
              <a:buNone/>
            </a:pPr>
            <a:r>
              <a:t/>
            </a:r>
            <a:endParaRPr sz="1700">
              <a:latin typeface="Roboto"/>
              <a:ea typeface="Roboto"/>
              <a:cs typeface="Roboto"/>
              <a:sym typeface="Roboto"/>
            </a:endParaRPr>
          </a:p>
        </p:txBody>
      </p:sp>
      <p:sp>
        <p:nvSpPr>
          <p:cNvPr id="2608" name="Google Shape;2608;p142"/>
          <p:cNvSpPr txBox="1"/>
          <p:nvPr>
            <p:ph idx="2" type="subTitle"/>
          </p:nvPr>
        </p:nvSpPr>
        <p:spPr>
          <a:xfrm>
            <a:off x="2246500" y="1627000"/>
            <a:ext cx="1971000" cy="2563800"/>
          </a:xfrm>
          <a:prstGeom prst="rect">
            <a:avLst/>
          </a:prstGeom>
          <a:noFill/>
          <a:ln>
            <a:noFill/>
          </a:ln>
        </p:spPr>
        <p:txBody>
          <a:bodyPr anchorCtr="0" anchor="ctr" bIns="91425" lIns="91425" spcFirstLastPara="1" rIns="91425" wrap="square" tIns="91425">
            <a:noAutofit/>
          </a:bodyPr>
          <a:lstStyle/>
          <a:p>
            <a:pPr indent="0" lvl="0" marL="0" rtl="0" algn="r">
              <a:spcBef>
                <a:spcPts val="300"/>
              </a:spcBef>
              <a:spcAft>
                <a:spcPts val="0"/>
              </a:spcAft>
              <a:buNone/>
            </a:pPr>
            <a:r>
              <a:rPr lang="en" sz="1700">
                <a:solidFill>
                  <a:srgbClr val="24292E"/>
                </a:solidFill>
                <a:latin typeface="Roboto"/>
                <a:ea typeface="Roboto"/>
                <a:cs typeface="Roboto"/>
                <a:sym typeface="Roboto"/>
              </a:rPr>
              <a:t>E</a:t>
            </a:r>
            <a:r>
              <a:rPr lang="en" sz="1700">
                <a:solidFill>
                  <a:srgbClr val="24292E"/>
                </a:solidFill>
                <a:latin typeface="Roboto"/>
                <a:ea typeface="Roboto"/>
                <a:cs typeface="Roboto"/>
                <a:sym typeface="Roboto"/>
              </a:rPr>
              <a:t>xecutive roles relevant to security departments</a:t>
            </a:r>
            <a:endParaRPr sz="1700">
              <a:solidFill>
                <a:srgbClr val="24292E"/>
              </a:solidFill>
              <a:latin typeface="Roboto"/>
              <a:ea typeface="Roboto"/>
              <a:cs typeface="Roboto"/>
              <a:sym typeface="Roboto"/>
            </a:endParaRPr>
          </a:p>
        </p:txBody>
      </p:sp>
      <p:sp>
        <p:nvSpPr>
          <p:cNvPr id="2609" name="Google Shape;2609;p142"/>
          <p:cNvSpPr txBox="1"/>
          <p:nvPr>
            <p:ph idx="3" type="subTitle"/>
          </p:nvPr>
        </p:nvSpPr>
        <p:spPr>
          <a:xfrm>
            <a:off x="4169425" y="1512900"/>
            <a:ext cx="2245500" cy="2525400"/>
          </a:xfrm>
          <a:prstGeom prst="rect">
            <a:avLst/>
          </a:prstGeom>
          <a:noFill/>
          <a:ln>
            <a:noFill/>
          </a:ln>
        </p:spPr>
        <p:txBody>
          <a:bodyPr anchorCtr="0" anchor="ctr" bIns="91425" lIns="91425" spcFirstLastPara="1" rIns="91425" wrap="square" tIns="91425">
            <a:noAutofit/>
          </a:bodyPr>
          <a:lstStyle/>
          <a:p>
            <a:pPr indent="0" lvl="0" marL="0" rtl="0" algn="r">
              <a:spcBef>
                <a:spcPts val="300"/>
              </a:spcBef>
              <a:spcAft>
                <a:spcPts val="0"/>
              </a:spcAft>
              <a:buNone/>
            </a:pPr>
            <a:r>
              <a:rPr lang="en" sz="1700">
                <a:solidFill>
                  <a:srgbClr val="24292E"/>
                </a:solidFill>
                <a:latin typeface="Roboto"/>
                <a:ea typeface="Roboto"/>
                <a:cs typeface="Roboto"/>
                <a:sym typeface="Roboto"/>
              </a:rPr>
              <a:t>The responsibilities </a:t>
            </a:r>
            <a:br>
              <a:rPr lang="en" sz="1700">
                <a:solidFill>
                  <a:srgbClr val="24292E"/>
                </a:solidFill>
                <a:latin typeface="Roboto"/>
                <a:ea typeface="Roboto"/>
                <a:cs typeface="Roboto"/>
                <a:sym typeface="Roboto"/>
              </a:rPr>
            </a:br>
            <a:r>
              <a:rPr lang="en" sz="1700">
                <a:solidFill>
                  <a:srgbClr val="24292E"/>
                </a:solidFill>
                <a:latin typeface="Roboto"/>
                <a:ea typeface="Roboto"/>
                <a:cs typeface="Roboto"/>
                <a:sym typeface="Roboto"/>
              </a:rPr>
              <a:t>of the security department</a:t>
            </a:r>
            <a:endParaRPr sz="1700">
              <a:solidFill>
                <a:srgbClr val="24292E"/>
              </a:solidFill>
              <a:latin typeface="Roboto"/>
              <a:ea typeface="Roboto"/>
              <a:cs typeface="Roboto"/>
              <a:sym typeface="Roboto"/>
            </a:endParaRPr>
          </a:p>
        </p:txBody>
      </p:sp>
      <p:sp>
        <p:nvSpPr>
          <p:cNvPr id="2610" name="Google Shape;2610;p142"/>
          <p:cNvSpPr txBox="1"/>
          <p:nvPr>
            <p:ph idx="4" type="subTitle"/>
          </p:nvPr>
        </p:nvSpPr>
        <p:spPr>
          <a:xfrm>
            <a:off x="6825425" y="1512900"/>
            <a:ext cx="1971000" cy="2525400"/>
          </a:xfrm>
          <a:prstGeom prst="rect">
            <a:avLst/>
          </a:prstGeom>
          <a:noFill/>
          <a:ln>
            <a:noFill/>
          </a:ln>
        </p:spPr>
        <p:txBody>
          <a:bodyPr anchorCtr="0" anchor="ctr" bIns="91425" lIns="91425" spcFirstLastPara="1" rIns="91425" wrap="square" tIns="91425">
            <a:noAutofit/>
          </a:bodyPr>
          <a:lstStyle/>
          <a:p>
            <a:pPr indent="0" lvl="0" marL="0" rtl="0" algn="r">
              <a:spcBef>
                <a:spcPts val="300"/>
              </a:spcBef>
              <a:spcAft>
                <a:spcPts val="0"/>
              </a:spcAft>
              <a:buClr>
                <a:schemeClr val="dk1"/>
              </a:buClr>
              <a:buSzPts val="1100"/>
              <a:buFont typeface="Arial"/>
              <a:buNone/>
            </a:pPr>
            <a:r>
              <a:rPr lang="en" sz="1700">
                <a:solidFill>
                  <a:srgbClr val="24292E"/>
                </a:solidFill>
                <a:latin typeface="Roboto"/>
                <a:ea typeface="Roboto"/>
                <a:cs typeface="Roboto"/>
                <a:sym typeface="Roboto"/>
              </a:rPr>
              <a:t>The structure </a:t>
            </a:r>
            <a:br>
              <a:rPr lang="en" sz="1700">
                <a:solidFill>
                  <a:srgbClr val="24292E"/>
                </a:solidFill>
                <a:latin typeface="Roboto"/>
                <a:ea typeface="Roboto"/>
                <a:cs typeface="Roboto"/>
                <a:sym typeface="Roboto"/>
              </a:rPr>
            </a:br>
            <a:r>
              <a:rPr lang="en" sz="1700">
                <a:solidFill>
                  <a:srgbClr val="24292E"/>
                </a:solidFill>
                <a:latin typeface="Roboto"/>
                <a:ea typeface="Roboto"/>
                <a:cs typeface="Roboto"/>
                <a:sym typeface="Roboto"/>
              </a:rPr>
              <a:t>of the security organization</a:t>
            </a:r>
            <a:endParaRPr sz="1700">
              <a:latin typeface="Roboto"/>
              <a:ea typeface="Roboto"/>
              <a:cs typeface="Roboto"/>
              <a:sym typeface="Roboto"/>
            </a:endParaRPr>
          </a:p>
        </p:txBody>
      </p:sp>
      <p:sp>
        <p:nvSpPr>
          <p:cNvPr id="2611" name="Google Shape;2611;p142"/>
          <p:cNvSpPr/>
          <p:nvPr/>
        </p:nvSpPr>
        <p:spPr>
          <a:xfrm>
            <a:off x="8869672" y="1364275"/>
            <a:ext cx="2762400" cy="2762400"/>
          </a:xfrm>
          <a:prstGeom prst="ellipse">
            <a:avLst/>
          </a:prstGeom>
          <a:solidFill>
            <a:srgbClr val="DBD9E8"/>
          </a:solidFill>
          <a:ln cap="flat" cmpd="sng" w="76200">
            <a:solidFill>
              <a:srgbClr val="DBD9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42"/>
          <p:cNvSpPr/>
          <p:nvPr/>
        </p:nvSpPr>
        <p:spPr>
          <a:xfrm>
            <a:off x="9144000" y="1178825"/>
            <a:ext cx="2762400" cy="305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42"/>
          <p:cNvSpPr/>
          <p:nvPr/>
        </p:nvSpPr>
        <p:spPr>
          <a:xfrm>
            <a:off x="-668325" y="1178825"/>
            <a:ext cx="626400" cy="305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D9E8"/>
        </a:solidFill>
      </p:bgPr>
    </p:bg>
    <p:spTree>
      <p:nvGrpSpPr>
        <p:cNvPr id="2617" name="Shape 2617"/>
        <p:cNvGrpSpPr/>
        <p:nvPr/>
      </p:nvGrpSpPr>
      <p:grpSpPr>
        <a:xfrm>
          <a:off x="0" y="0"/>
          <a:ext cx="0" cy="0"/>
          <a:chOff x="0" y="0"/>
          <a:chExt cx="0" cy="0"/>
        </a:xfrm>
      </p:grpSpPr>
      <p:cxnSp>
        <p:nvCxnSpPr>
          <p:cNvPr id="2618" name="Google Shape;2618;p143"/>
          <p:cNvCxnSpPr>
            <a:stCxn id="2619" idx="1"/>
          </p:cNvCxnSpPr>
          <p:nvPr/>
        </p:nvCxnSpPr>
        <p:spPr>
          <a:xfrm>
            <a:off x="4667100" y="1568463"/>
            <a:ext cx="0" cy="401100"/>
          </a:xfrm>
          <a:prstGeom prst="straightConnector1">
            <a:avLst/>
          </a:prstGeom>
          <a:noFill/>
          <a:ln cap="flat" cmpd="sng" w="114300">
            <a:solidFill>
              <a:srgbClr val="BEBAD5"/>
            </a:solidFill>
            <a:prstDash val="solid"/>
            <a:round/>
            <a:headEnd len="med" w="med" type="none"/>
            <a:tailEnd len="med" w="med" type="none"/>
          </a:ln>
        </p:spPr>
      </p:cxnSp>
      <p:sp>
        <p:nvSpPr>
          <p:cNvPr id="2620" name="Google Shape;2620;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Executive Roles: The Core Leadership Teams</a:t>
            </a:r>
            <a:endParaRPr/>
          </a:p>
        </p:txBody>
      </p:sp>
      <p:sp>
        <p:nvSpPr>
          <p:cNvPr id="2621" name="Google Shape;2621;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622" name="Google Shape;2622;p143"/>
          <p:cNvGrpSpPr/>
          <p:nvPr/>
        </p:nvGrpSpPr>
        <p:grpSpPr>
          <a:xfrm>
            <a:off x="3502350" y="830763"/>
            <a:ext cx="2329500" cy="737700"/>
            <a:chOff x="3385825" y="906963"/>
            <a:chExt cx="2329500" cy="737700"/>
          </a:xfrm>
        </p:grpSpPr>
        <p:sp>
          <p:nvSpPr>
            <p:cNvPr id="2619" name="Google Shape;2619;p143"/>
            <p:cNvSpPr/>
            <p:nvPr/>
          </p:nvSpPr>
          <p:spPr>
            <a:xfrm>
              <a:off x="3385825" y="906963"/>
              <a:ext cx="2329500" cy="737700"/>
            </a:xfrm>
            <a:prstGeom prst="round2SameRect">
              <a:avLst>
                <a:gd fmla="val 16667" name="adj1"/>
                <a:gd fmla="val 0" name="adj2"/>
              </a:avLst>
            </a:prstGeom>
            <a:solidFill>
              <a:srgbClr val="C0F8F7"/>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Chief Executive Officer</a:t>
              </a:r>
              <a:endParaRPr sz="1500">
                <a:solidFill>
                  <a:schemeClr val="dk1"/>
                </a:solidFill>
                <a:latin typeface="Roboto Medium"/>
                <a:ea typeface="Roboto Medium"/>
                <a:cs typeface="Roboto Medium"/>
                <a:sym typeface="Roboto Medium"/>
              </a:endParaRPr>
            </a:p>
            <a:p>
              <a:pPr indent="0" lvl="0" marL="0" rtl="0" algn="ctr">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(CEO)</a:t>
              </a:r>
              <a:endParaRPr sz="1500">
                <a:solidFill>
                  <a:schemeClr val="dk1"/>
                </a:solidFill>
                <a:latin typeface="Roboto Medium"/>
                <a:ea typeface="Roboto Medium"/>
                <a:cs typeface="Roboto Medium"/>
                <a:sym typeface="Roboto Medium"/>
              </a:endParaRPr>
            </a:p>
          </p:txBody>
        </p:sp>
        <p:pic>
          <p:nvPicPr>
            <p:cNvPr id="2623" name="Google Shape;2623;p143"/>
            <p:cNvPicPr preferRelativeResize="0"/>
            <p:nvPr/>
          </p:nvPicPr>
          <p:blipFill>
            <a:blip r:embed="rId3">
              <a:alphaModFix/>
            </a:blip>
            <a:stretch>
              <a:fillRect/>
            </a:stretch>
          </p:blipFill>
          <p:spPr>
            <a:xfrm>
              <a:off x="4780550" y="1287950"/>
              <a:ext cx="303899" cy="303899"/>
            </a:xfrm>
            <a:prstGeom prst="rect">
              <a:avLst/>
            </a:prstGeom>
            <a:noFill/>
            <a:ln>
              <a:noFill/>
            </a:ln>
          </p:spPr>
        </p:pic>
      </p:grpSp>
      <p:cxnSp>
        <p:nvCxnSpPr>
          <p:cNvPr id="2624" name="Google Shape;2624;p143"/>
          <p:cNvCxnSpPr/>
          <p:nvPr/>
        </p:nvCxnSpPr>
        <p:spPr>
          <a:xfrm rot="10800000">
            <a:off x="1255325" y="1966675"/>
            <a:ext cx="6629700" cy="0"/>
          </a:xfrm>
          <a:prstGeom prst="straightConnector1">
            <a:avLst/>
          </a:prstGeom>
          <a:noFill/>
          <a:ln cap="flat" cmpd="sng" w="114300">
            <a:solidFill>
              <a:srgbClr val="BEBAD5"/>
            </a:solidFill>
            <a:prstDash val="solid"/>
            <a:round/>
            <a:headEnd len="med" w="med" type="none"/>
            <a:tailEnd len="med" w="med" type="none"/>
          </a:ln>
        </p:spPr>
      </p:cxnSp>
      <p:cxnSp>
        <p:nvCxnSpPr>
          <p:cNvPr id="2625" name="Google Shape;2625;p143"/>
          <p:cNvCxnSpPr/>
          <p:nvPr/>
        </p:nvCxnSpPr>
        <p:spPr>
          <a:xfrm>
            <a:off x="1225313" y="1914213"/>
            <a:ext cx="0" cy="673500"/>
          </a:xfrm>
          <a:prstGeom prst="straightConnector1">
            <a:avLst/>
          </a:prstGeom>
          <a:noFill/>
          <a:ln cap="flat" cmpd="sng" w="114300">
            <a:solidFill>
              <a:srgbClr val="BEBAD5"/>
            </a:solidFill>
            <a:prstDash val="solid"/>
            <a:round/>
            <a:headEnd len="med" w="med" type="none"/>
            <a:tailEnd len="med" w="med" type="none"/>
          </a:ln>
        </p:spPr>
      </p:cxnSp>
      <p:cxnSp>
        <p:nvCxnSpPr>
          <p:cNvPr id="2626" name="Google Shape;2626;p143"/>
          <p:cNvCxnSpPr/>
          <p:nvPr/>
        </p:nvCxnSpPr>
        <p:spPr>
          <a:xfrm>
            <a:off x="3456425" y="1966663"/>
            <a:ext cx="0" cy="629700"/>
          </a:xfrm>
          <a:prstGeom prst="straightConnector1">
            <a:avLst/>
          </a:prstGeom>
          <a:noFill/>
          <a:ln cap="flat" cmpd="sng" w="114300">
            <a:solidFill>
              <a:srgbClr val="BEBAD5"/>
            </a:solidFill>
            <a:prstDash val="solid"/>
            <a:round/>
            <a:headEnd len="med" w="med" type="none"/>
            <a:tailEnd len="med" w="med" type="none"/>
          </a:ln>
        </p:spPr>
      </p:cxnSp>
      <p:cxnSp>
        <p:nvCxnSpPr>
          <p:cNvPr id="2627" name="Google Shape;2627;p143"/>
          <p:cNvCxnSpPr/>
          <p:nvPr/>
        </p:nvCxnSpPr>
        <p:spPr>
          <a:xfrm>
            <a:off x="5689763" y="1966663"/>
            <a:ext cx="0" cy="625500"/>
          </a:xfrm>
          <a:prstGeom prst="straightConnector1">
            <a:avLst/>
          </a:prstGeom>
          <a:noFill/>
          <a:ln cap="flat" cmpd="sng" w="114300">
            <a:solidFill>
              <a:srgbClr val="BEBAD5"/>
            </a:solidFill>
            <a:prstDash val="solid"/>
            <a:round/>
            <a:headEnd len="med" w="med" type="none"/>
            <a:tailEnd len="med" w="med" type="none"/>
          </a:ln>
        </p:spPr>
      </p:cxnSp>
      <p:cxnSp>
        <p:nvCxnSpPr>
          <p:cNvPr id="2628" name="Google Shape;2628;p143"/>
          <p:cNvCxnSpPr/>
          <p:nvPr/>
        </p:nvCxnSpPr>
        <p:spPr>
          <a:xfrm>
            <a:off x="7918688" y="1909875"/>
            <a:ext cx="0" cy="662700"/>
          </a:xfrm>
          <a:prstGeom prst="straightConnector1">
            <a:avLst/>
          </a:prstGeom>
          <a:noFill/>
          <a:ln cap="flat" cmpd="sng" w="114300">
            <a:solidFill>
              <a:srgbClr val="BEBAD5"/>
            </a:solidFill>
            <a:prstDash val="solid"/>
            <a:round/>
            <a:headEnd len="med" w="med" type="none"/>
            <a:tailEnd len="med" w="med" type="none"/>
          </a:ln>
        </p:spPr>
      </p:cxnSp>
      <p:sp>
        <p:nvSpPr>
          <p:cNvPr id="2629" name="Google Shape;2629;p143"/>
          <p:cNvSpPr/>
          <p:nvPr/>
        </p:nvSpPr>
        <p:spPr>
          <a:xfrm rot="10800000">
            <a:off x="254363" y="2363975"/>
            <a:ext cx="1941900" cy="873600"/>
          </a:xfrm>
          <a:prstGeom prst="round2SameRect">
            <a:avLst>
              <a:gd fmla="val 16667" name="adj1"/>
              <a:gd fmla="val 0" name="adj2"/>
            </a:avLst>
          </a:prstGeom>
          <a:solidFill>
            <a:srgbClr val="A9DFF4"/>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30" name="Google Shape;2630;p143"/>
          <p:cNvSpPr txBox="1"/>
          <p:nvPr/>
        </p:nvSpPr>
        <p:spPr>
          <a:xfrm>
            <a:off x="174863" y="2426925"/>
            <a:ext cx="21009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Chief Financial </a:t>
            </a:r>
            <a:br>
              <a:rPr b="1" lang="en" sz="1300">
                <a:solidFill>
                  <a:schemeClr val="dk1"/>
                </a:solidFill>
                <a:latin typeface="Roboto"/>
                <a:ea typeface="Roboto"/>
                <a:cs typeface="Roboto"/>
                <a:sym typeface="Roboto"/>
              </a:rPr>
            </a:br>
            <a:r>
              <a:rPr b="1" lang="en" sz="1300">
                <a:solidFill>
                  <a:schemeClr val="dk1"/>
                </a:solidFill>
                <a:latin typeface="Roboto"/>
                <a:ea typeface="Roboto"/>
                <a:cs typeface="Roboto"/>
                <a:sym typeface="Roboto"/>
              </a:rPr>
              <a:t>Officer</a:t>
            </a:r>
            <a:endParaRPr b="1" sz="1300">
              <a:solidFill>
                <a:schemeClr val="dk1"/>
              </a:solidFill>
              <a:latin typeface="Roboto"/>
              <a:ea typeface="Roboto"/>
              <a:cs typeface="Roboto"/>
              <a:sym typeface="Roboto"/>
            </a:endParaRPr>
          </a:p>
          <a:p>
            <a:pPr indent="0" lvl="0" marL="0" rtl="0" algn="ctr">
              <a:spcBef>
                <a:spcPts val="0"/>
              </a:spcBef>
              <a:spcAft>
                <a:spcPts val="0"/>
              </a:spcAft>
              <a:buNone/>
            </a:pPr>
            <a:r>
              <a:rPr b="1" lang="en" sz="1300">
                <a:solidFill>
                  <a:schemeClr val="dk1"/>
                </a:solidFill>
                <a:latin typeface="Roboto"/>
                <a:ea typeface="Roboto"/>
                <a:cs typeface="Roboto"/>
                <a:sym typeface="Roboto"/>
              </a:rPr>
              <a:t>(CFO)</a:t>
            </a:r>
            <a:endParaRPr sz="1300">
              <a:latin typeface="Roboto"/>
              <a:ea typeface="Roboto"/>
              <a:cs typeface="Roboto"/>
              <a:sym typeface="Roboto"/>
            </a:endParaRPr>
          </a:p>
        </p:txBody>
      </p:sp>
      <p:sp>
        <p:nvSpPr>
          <p:cNvPr id="2631" name="Google Shape;2631;p143"/>
          <p:cNvSpPr/>
          <p:nvPr/>
        </p:nvSpPr>
        <p:spPr>
          <a:xfrm rot="10800000">
            <a:off x="2485475" y="2363975"/>
            <a:ext cx="1941900" cy="873600"/>
          </a:xfrm>
          <a:prstGeom prst="round2SameRect">
            <a:avLst>
              <a:gd fmla="val 16667" name="adj1"/>
              <a:gd fmla="val 0" name="adj2"/>
            </a:avLst>
          </a:prstGeom>
          <a:solidFill>
            <a:srgbClr val="FCE5CD"/>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32" name="Google Shape;2632;p143"/>
          <p:cNvSpPr txBox="1"/>
          <p:nvPr/>
        </p:nvSpPr>
        <p:spPr>
          <a:xfrm>
            <a:off x="2405975" y="2426925"/>
            <a:ext cx="21009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Roboto"/>
                <a:ea typeface="Roboto"/>
                <a:cs typeface="Roboto"/>
                <a:sym typeface="Roboto"/>
              </a:rPr>
              <a:t>Chief Operating </a:t>
            </a:r>
            <a:br>
              <a:rPr b="1" lang="en" sz="1300">
                <a:solidFill>
                  <a:schemeClr val="dk1"/>
                </a:solidFill>
                <a:latin typeface="Roboto"/>
                <a:ea typeface="Roboto"/>
                <a:cs typeface="Roboto"/>
                <a:sym typeface="Roboto"/>
              </a:rPr>
            </a:br>
            <a:r>
              <a:rPr b="1" lang="en" sz="1300">
                <a:solidFill>
                  <a:schemeClr val="dk1"/>
                </a:solidFill>
                <a:latin typeface="Roboto"/>
                <a:ea typeface="Roboto"/>
                <a:cs typeface="Roboto"/>
                <a:sym typeface="Roboto"/>
              </a:rPr>
              <a:t>Officer</a:t>
            </a:r>
            <a:endParaRPr b="1" sz="1300">
              <a:solidFill>
                <a:schemeClr val="dk1"/>
              </a:solidFill>
              <a:latin typeface="Roboto"/>
              <a:ea typeface="Roboto"/>
              <a:cs typeface="Roboto"/>
              <a:sym typeface="Roboto"/>
            </a:endParaRPr>
          </a:p>
          <a:p>
            <a:pPr indent="0" lvl="0" marL="0" rtl="0" algn="ctr">
              <a:spcBef>
                <a:spcPts val="0"/>
              </a:spcBef>
              <a:spcAft>
                <a:spcPts val="0"/>
              </a:spcAft>
              <a:buNone/>
            </a:pPr>
            <a:r>
              <a:rPr b="1" lang="en" sz="1300">
                <a:solidFill>
                  <a:schemeClr val="dk1"/>
                </a:solidFill>
                <a:latin typeface="Roboto"/>
                <a:ea typeface="Roboto"/>
                <a:cs typeface="Roboto"/>
                <a:sym typeface="Roboto"/>
              </a:rPr>
              <a:t>(COO)</a:t>
            </a:r>
            <a:endParaRPr sz="1300">
              <a:latin typeface="Roboto"/>
              <a:ea typeface="Roboto"/>
              <a:cs typeface="Roboto"/>
              <a:sym typeface="Roboto"/>
            </a:endParaRPr>
          </a:p>
        </p:txBody>
      </p:sp>
      <p:sp>
        <p:nvSpPr>
          <p:cNvPr id="2633" name="Google Shape;2633;p143"/>
          <p:cNvSpPr/>
          <p:nvPr/>
        </p:nvSpPr>
        <p:spPr>
          <a:xfrm rot="10800000">
            <a:off x="4716613" y="2363975"/>
            <a:ext cx="1941900" cy="873600"/>
          </a:xfrm>
          <a:prstGeom prst="round2SameRect">
            <a:avLst>
              <a:gd fmla="val 16667" name="adj1"/>
              <a:gd fmla="val 0" name="adj2"/>
            </a:avLst>
          </a:prstGeom>
          <a:solidFill>
            <a:srgbClr val="86E2CE"/>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34" name="Google Shape;2634;p143"/>
          <p:cNvSpPr txBox="1"/>
          <p:nvPr/>
        </p:nvSpPr>
        <p:spPr>
          <a:xfrm>
            <a:off x="4637113" y="2426925"/>
            <a:ext cx="21009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Roboto"/>
                <a:ea typeface="Roboto"/>
                <a:cs typeface="Roboto"/>
                <a:sym typeface="Roboto"/>
              </a:rPr>
              <a:t>Chief Information Security Officer</a:t>
            </a:r>
            <a:endParaRPr b="1" sz="1300">
              <a:solidFill>
                <a:schemeClr val="dk1"/>
              </a:solidFill>
              <a:latin typeface="Roboto"/>
              <a:ea typeface="Roboto"/>
              <a:cs typeface="Roboto"/>
              <a:sym typeface="Roboto"/>
            </a:endParaRPr>
          </a:p>
          <a:p>
            <a:pPr indent="0" lvl="0" marL="0" rtl="0" algn="ctr">
              <a:spcBef>
                <a:spcPts val="0"/>
              </a:spcBef>
              <a:spcAft>
                <a:spcPts val="0"/>
              </a:spcAft>
              <a:buNone/>
            </a:pPr>
            <a:r>
              <a:rPr b="1" lang="en" sz="1300">
                <a:solidFill>
                  <a:schemeClr val="dk1"/>
                </a:solidFill>
                <a:latin typeface="Roboto"/>
                <a:ea typeface="Roboto"/>
                <a:cs typeface="Roboto"/>
                <a:sym typeface="Roboto"/>
              </a:rPr>
              <a:t>(CISO)</a:t>
            </a:r>
            <a:endParaRPr sz="1300">
              <a:latin typeface="Roboto"/>
              <a:ea typeface="Roboto"/>
              <a:cs typeface="Roboto"/>
              <a:sym typeface="Roboto"/>
            </a:endParaRPr>
          </a:p>
        </p:txBody>
      </p:sp>
      <p:sp>
        <p:nvSpPr>
          <p:cNvPr id="2635" name="Google Shape;2635;p143"/>
          <p:cNvSpPr/>
          <p:nvPr/>
        </p:nvSpPr>
        <p:spPr>
          <a:xfrm rot="10800000">
            <a:off x="6947738" y="2363975"/>
            <a:ext cx="1941900" cy="873600"/>
          </a:xfrm>
          <a:prstGeom prst="round2SameRect">
            <a:avLst>
              <a:gd fmla="val 16667" name="adj1"/>
              <a:gd fmla="val 0" name="adj2"/>
            </a:avLst>
          </a:prstGeom>
          <a:solidFill>
            <a:srgbClr val="DCEAF2"/>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36" name="Google Shape;2636;p143"/>
          <p:cNvSpPr txBox="1"/>
          <p:nvPr/>
        </p:nvSpPr>
        <p:spPr>
          <a:xfrm>
            <a:off x="6868238" y="2426925"/>
            <a:ext cx="21009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Roboto"/>
                <a:ea typeface="Roboto"/>
                <a:cs typeface="Roboto"/>
                <a:sym typeface="Roboto"/>
              </a:rPr>
              <a:t>Chief Information </a:t>
            </a:r>
            <a:br>
              <a:rPr b="1" lang="en" sz="1300">
                <a:solidFill>
                  <a:schemeClr val="dk1"/>
                </a:solidFill>
                <a:latin typeface="Roboto"/>
                <a:ea typeface="Roboto"/>
                <a:cs typeface="Roboto"/>
                <a:sym typeface="Roboto"/>
              </a:rPr>
            </a:br>
            <a:r>
              <a:rPr b="1" lang="en" sz="1300">
                <a:solidFill>
                  <a:schemeClr val="dk1"/>
                </a:solidFill>
                <a:latin typeface="Roboto"/>
                <a:ea typeface="Roboto"/>
                <a:cs typeface="Roboto"/>
                <a:sym typeface="Roboto"/>
              </a:rPr>
              <a:t>Officer</a:t>
            </a:r>
            <a:endParaRPr b="1" sz="1300">
              <a:solidFill>
                <a:schemeClr val="dk1"/>
              </a:solidFill>
              <a:latin typeface="Roboto"/>
              <a:ea typeface="Roboto"/>
              <a:cs typeface="Roboto"/>
              <a:sym typeface="Roboto"/>
            </a:endParaRPr>
          </a:p>
          <a:p>
            <a:pPr indent="0" lvl="0" marL="0" rtl="0" algn="ctr">
              <a:spcBef>
                <a:spcPts val="0"/>
              </a:spcBef>
              <a:spcAft>
                <a:spcPts val="0"/>
              </a:spcAft>
              <a:buNone/>
            </a:pPr>
            <a:r>
              <a:rPr b="1" lang="en" sz="1300">
                <a:solidFill>
                  <a:schemeClr val="dk1"/>
                </a:solidFill>
                <a:latin typeface="Roboto"/>
                <a:ea typeface="Roboto"/>
                <a:cs typeface="Roboto"/>
                <a:sym typeface="Roboto"/>
              </a:rPr>
              <a:t>(CIO)</a:t>
            </a:r>
            <a:endParaRPr sz="1300">
              <a:latin typeface="Roboto"/>
              <a:ea typeface="Roboto"/>
              <a:cs typeface="Roboto"/>
              <a:sym typeface="Roboto"/>
            </a:endParaRPr>
          </a:p>
        </p:txBody>
      </p:sp>
      <p:grpSp>
        <p:nvGrpSpPr>
          <p:cNvPr id="2637" name="Google Shape;2637;p143"/>
          <p:cNvGrpSpPr/>
          <p:nvPr/>
        </p:nvGrpSpPr>
        <p:grpSpPr>
          <a:xfrm>
            <a:off x="377575" y="3450675"/>
            <a:ext cx="8134500" cy="1532450"/>
            <a:chOff x="225175" y="3450675"/>
            <a:chExt cx="8134500" cy="1532450"/>
          </a:xfrm>
        </p:grpSpPr>
        <p:sp>
          <p:nvSpPr>
            <p:cNvPr id="2638" name="Google Shape;2638;p143"/>
            <p:cNvSpPr/>
            <p:nvPr/>
          </p:nvSpPr>
          <p:spPr>
            <a:xfrm>
              <a:off x="620575" y="3856325"/>
              <a:ext cx="7642500" cy="872700"/>
            </a:xfrm>
            <a:prstGeom prst="round1Rect">
              <a:avLst>
                <a:gd fmla="val 16667" name="adj"/>
              </a:avLst>
            </a:prstGeom>
            <a:solidFill>
              <a:srgbClr val="FFFBBB"/>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9" name="Google Shape;2639;p143"/>
            <p:cNvPicPr preferRelativeResize="0"/>
            <p:nvPr/>
          </p:nvPicPr>
          <p:blipFill>
            <a:blip r:embed="rId4">
              <a:alphaModFix/>
            </a:blip>
            <a:stretch>
              <a:fillRect/>
            </a:stretch>
          </p:blipFill>
          <p:spPr>
            <a:xfrm>
              <a:off x="225175" y="3450675"/>
              <a:ext cx="786699" cy="786699"/>
            </a:xfrm>
            <a:prstGeom prst="rect">
              <a:avLst/>
            </a:prstGeom>
            <a:noFill/>
            <a:ln>
              <a:noFill/>
            </a:ln>
          </p:spPr>
        </p:pic>
        <p:sp>
          <p:nvSpPr>
            <p:cNvPr id="2640" name="Google Shape;2640;p143"/>
            <p:cNvSpPr txBox="1"/>
            <p:nvPr/>
          </p:nvSpPr>
          <p:spPr>
            <a:xfrm>
              <a:off x="717175" y="3856325"/>
              <a:ext cx="7642500" cy="11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 </a:t>
              </a:r>
              <a:r>
                <a:rPr b="1" lang="en">
                  <a:solidFill>
                    <a:schemeClr val="dk1"/>
                  </a:solidFill>
                  <a:latin typeface="Roboto"/>
                  <a:ea typeface="Roboto"/>
                  <a:cs typeface="Roboto"/>
                  <a:sym typeface="Roboto"/>
                </a:rPr>
                <a:t>Chief Executive Officer (CEO) </a:t>
              </a:r>
              <a:r>
                <a:rPr lang="en">
                  <a:solidFill>
                    <a:schemeClr val="dk1"/>
                  </a:solidFill>
                  <a:latin typeface="Roboto"/>
                  <a:ea typeface="Roboto"/>
                  <a:cs typeface="Roboto"/>
                  <a:sym typeface="Roboto"/>
                </a:rPr>
                <a:t>is responsible for plotting the overall direction of the company. The CEO reports to the </a:t>
              </a:r>
              <a:r>
                <a:rPr b="1" lang="en">
                  <a:solidFill>
                    <a:schemeClr val="dk1"/>
                  </a:solidFill>
                  <a:latin typeface="Roboto"/>
                  <a:ea typeface="Roboto"/>
                  <a:cs typeface="Roboto"/>
                  <a:sym typeface="Roboto"/>
                </a:rPr>
                <a:t>Board of Directors</a:t>
              </a:r>
              <a:r>
                <a:rPr lang="en">
                  <a:solidFill>
                    <a:schemeClr val="dk1"/>
                  </a:solidFill>
                  <a:latin typeface="Roboto"/>
                  <a:ea typeface="Roboto"/>
                  <a:cs typeface="Roboto"/>
                  <a:sym typeface="Roboto"/>
                </a:rPr>
                <a:t>. This group is elected by shareholders and holds the CEO accountable for meeting their demands.</a:t>
              </a:r>
              <a:endParaRPr>
                <a:solidFill>
                  <a:schemeClr val="dk1"/>
                </a:solidFill>
                <a:latin typeface="Roboto"/>
                <a:ea typeface="Roboto"/>
                <a:cs typeface="Roboto"/>
                <a:sym typeface="Robot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D9E8"/>
        </a:solidFill>
      </p:bgPr>
    </p:bg>
    <p:spTree>
      <p:nvGrpSpPr>
        <p:cNvPr id="2644" name="Shape 2644"/>
        <p:cNvGrpSpPr/>
        <p:nvPr/>
      </p:nvGrpSpPr>
      <p:grpSpPr>
        <a:xfrm>
          <a:off x="0" y="0"/>
          <a:ext cx="0" cy="0"/>
          <a:chOff x="0" y="0"/>
          <a:chExt cx="0" cy="0"/>
        </a:xfrm>
      </p:grpSpPr>
      <p:sp>
        <p:nvSpPr>
          <p:cNvPr id="2645" name="Google Shape;2645;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Executive Roles: The Core Leadership Teams</a:t>
            </a:r>
            <a:endParaRPr/>
          </a:p>
        </p:txBody>
      </p:sp>
      <p:sp>
        <p:nvSpPr>
          <p:cNvPr id="2646" name="Google Shape;2646;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7" name="Google Shape;2647;p144"/>
          <p:cNvSpPr/>
          <p:nvPr/>
        </p:nvSpPr>
        <p:spPr>
          <a:xfrm>
            <a:off x="240425" y="2411199"/>
            <a:ext cx="1969800" cy="2088300"/>
          </a:xfrm>
          <a:prstGeom prst="rect">
            <a:avLst/>
          </a:prstGeom>
          <a:solidFill>
            <a:srgbClr val="A9DFF4"/>
          </a:solidFill>
          <a:ln>
            <a:noFill/>
          </a:ln>
        </p:spPr>
        <p:txBody>
          <a:bodyPr anchorCtr="0" anchor="ctr" bIns="0" lIns="91425" spcFirstLastPara="1" rIns="91425" wrap="square" tIns="0">
            <a:noAutofit/>
          </a:bodyPr>
          <a:lstStyle/>
          <a:p>
            <a:pPr indent="0" lvl="0" marL="0" rtl="0" algn="l">
              <a:lnSpc>
                <a:spcPct val="115000"/>
              </a:lnSpc>
              <a:spcBef>
                <a:spcPts val="0"/>
              </a:spcBef>
              <a:spcAft>
                <a:spcPts val="0"/>
              </a:spcAft>
              <a:buNone/>
            </a:pPr>
            <a:r>
              <a:rPr b="1" lang="en" sz="1200">
                <a:solidFill>
                  <a:schemeClr val="dk1"/>
                </a:solidFill>
              </a:rPr>
              <a:t>Chief Financial Officer</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Charts and monitors the company's financial trajectory, helping ensure the company uses its finances wisely.</a:t>
            </a:r>
            <a:endParaRPr b="1"/>
          </a:p>
        </p:txBody>
      </p:sp>
      <p:sp>
        <p:nvSpPr>
          <p:cNvPr id="2648" name="Google Shape;2648;p144"/>
          <p:cNvSpPr/>
          <p:nvPr/>
        </p:nvSpPr>
        <p:spPr>
          <a:xfrm>
            <a:off x="2472650" y="2411199"/>
            <a:ext cx="1969800" cy="2088300"/>
          </a:xfrm>
          <a:prstGeom prst="rect">
            <a:avLst/>
          </a:prstGeom>
          <a:solidFill>
            <a:srgbClr val="FCE5CD"/>
          </a:solidFill>
          <a:ln>
            <a:noFill/>
          </a:ln>
        </p:spPr>
        <p:txBody>
          <a:bodyPr anchorCtr="0" anchor="ctr" bIns="0" lIns="91425" spcFirstLastPara="1" rIns="91425"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Chief Operating Officer</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Ensures a business is able to function effectively day-to-day. Typically reports directly to </a:t>
            </a:r>
            <a:br>
              <a:rPr lang="en" sz="1200">
                <a:solidFill>
                  <a:schemeClr val="dk1"/>
                </a:solidFill>
              </a:rPr>
            </a:br>
            <a:r>
              <a:rPr lang="en" sz="1200">
                <a:solidFill>
                  <a:schemeClr val="dk1"/>
                </a:solidFill>
              </a:rPr>
              <a:t>the CEO.</a:t>
            </a:r>
            <a:endParaRPr b="1"/>
          </a:p>
        </p:txBody>
      </p:sp>
      <p:sp>
        <p:nvSpPr>
          <p:cNvPr id="2649" name="Google Shape;2649;p144"/>
          <p:cNvSpPr/>
          <p:nvPr/>
        </p:nvSpPr>
        <p:spPr>
          <a:xfrm>
            <a:off x="4705750" y="2411200"/>
            <a:ext cx="1969800" cy="2088300"/>
          </a:xfrm>
          <a:prstGeom prst="rect">
            <a:avLst/>
          </a:prstGeom>
          <a:solidFill>
            <a:srgbClr val="86E2CE"/>
          </a:solidFill>
          <a:ln>
            <a:noFill/>
          </a:ln>
        </p:spPr>
        <p:txBody>
          <a:bodyPr anchorCtr="0" anchor="ctr" bIns="0" lIns="91425" spcFirstLastPara="1" rIns="91425" wrap="square" tIns="0">
            <a:noAutofit/>
          </a:bodyPr>
          <a:lstStyle/>
          <a:p>
            <a:pPr indent="0" lvl="0" marL="0" rtl="0" algn="l">
              <a:lnSpc>
                <a:spcPct val="115000"/>
              </a:lnSpc>
              <a:spcBef>
                <a:spcPts val="0"/>
              </a:spcBef>
              <a:spcAft>
                <a:spcPts val="0"/>
              </a:spcAft>
              <a:buNone/>
            </a:pPr>
            <a:r>
              <a:rPr b="1" lang="en" sz="1200">
                <a:solidFill>
                  <a:schemeClr val="dk1"/>
                </a:solidFill>
              </a:rPr>
              <a:t>Chief Information Security Officer (CISO)</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Manages risk to an organization’s data throughout its lifecycle.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
        <p:nvSpPr>
          <p:cNvPr id="2650" name="Google Shape;2650;p144"/>
          <p:cNvSpPr/>
          <p:nvPr/>
        </p:nvSpPr>
        <p:spPr>
          <a:xfrm>
            <a:off x="6938825" y="2411199"/>
            <a:ext cx="1969800" cy="2088300"/>
          </a:xfrm>
          <a:prstGeom prst="rect">
            <a:avLst/>
          </a:prstGeom>
          <a:solidFill>
            <a:srgbClr val="DCEAF2"/>
          </a:solidFill>
          <a:ln>
            <a:noFill/>
          </a:ln>
        </p:spPr>
        <p:txBody>
          <a:bodyPr anchorCtr="0" anchor="ctr" bIns="0" lIns="91425" spcFirstLastPara="1" rIns="91425"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Chief Information Officer (CIO)</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Develops IT systems that support the business. Typically reports to the CEO.</a:t>
            </a:r>
            <a:endParaRPr b="1"/>
          </a:p>
        </p:txBody>
      </p:sp>
      <p:cxnSp>
        <p:nvCxnSpPr>
          <p:cNvPr id="2651" name="Google Shape;2651;p144"/>
          <p:cNvCxnSpPr/>
          <p:nvPr/>
        </p:nvCxnSpPr>
        <p:spPr>
          <a:xfrm>
            <a:off x="4570175" y="1059838"/>
            <a:ext cx="0" cy="401100"/>
          </a:xfrm>
          <a:prstGeom prst="straightConnector1">
            <a:avLst/>
          </a:prstGeom>
          <a:noFill/>
          <a:ln cap="flat" cmpd="sng" w="114300">
            <a:solidFill>
              <a:srgbClr val="BEBAD5"/>
            </a:solidFill>
            <a:prstDash val="solid"/>
            <a:round/>
            <a:headEnd len="med" w="med" type="none"/>
            <a:tailEnd len="med" w="med" type="none"/>
          </a:ln>
        </p:spPr>
      </p:cxnSp>
      <p:sp>
        <p:nvSpPr>
          <p:cNvPr id="2652" name="Google Shape;2652;p144"/>
          <p:cNvSpPr/>
          <p:nvPr/>
        </p:nvSpPr>
        <p:spPr>
          <a:xfrm>
            <a:off x="3599225" y="830948"/>
            <a:ext cx="1941900" cy="458100"/>
          </a:xfrm>
          <a:prstGeom prst="round2SameRect">
            <a:avLst>
              <a:gd fmla="val 16667" name="adj1"/>
              <a:gd fmla="val 0" name="adj2"/>
            </a:avLst>
          </a:prstGeom>
          <a:solidFill>
            <a:srgbClr val="C0F8F7"/>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CEO</a:t>
            </a:r>
            <a:endParaRPr sz="1800">
              <a:solidFill>
                <a:schemeClr val="dk1"/>
              </a:solidFill>
              <a:latin typeface="Roboto Medium"/>
              <a:ea typeface="Roboto Medium"/>
              <a:cs typeface="Roboto Medium"/>
              <a:sym typeface="Roboto Medium"/>
            </a:endParaRPr>
          </a:p>
        </p:txBody>
      </p:sp>
      <p:cxnSp>
        <p:nvCxnSpPr>
          <p:cNvPr id="2653" name="Google Shape;2653;p144"/>
          <p:cNvCxnSpPr/>
          <p:nvPr/>
        </p:nvCxnSpPr>
        <p:spPr>
          <a:xfrm rot="10800000">
            <a:off x="1220950" y="1509475"/>
            <a:ext cx="6744600" cy="0"/>
          </a:xfrm>
          <a:prstGeom prst="straightConnector1">
            <a:avLst/>
          </a:prstGeom>
          <a:noFill/>
          <a:ln cap="flat" cmpd="sng" w="114300">
            <a:solidFill>
              <a:srgbClr val="BEBAD5"/>
            </a:solidFill>
            <a:prstDash val="solid"/>
            <a:round/>
            <a:headEnd len="med" w="med" type="none"/>
            <a:tailEnd len="med" w="med" type="none"/>
          </a:ln>
        </p:spPr>
      </p:cxnSp>
      <p:cxnSp>
        <p:nvCxnSpPr>
          <p:cNvPr id="2654" name="Google Shape;2654;p144"/>
          <p:cNvCxnSpPr/>
          <p:nvPr/>
        </p:nvCxnSpPr>
        <p:spPr>
          <a:xfrm>
            <a:off x="1225313" y="1457013"/>
            <a:ext cx="0" cy="673500"/>
          </a:xfrm>
          <a:prstGeom prst="straightConnector1">
            <a:avLst/>
          </a:prstGeom>
          <a:noFill/>
          <a:ln cap="flat" cmpd="sng" w="114300">
            <a:solidFill>
              <a:srgbClr val="BEBAD5"/>
            </a:solidFill>
            <a:prstDash val="solid"/>
            <a:round/>
            <a:headEnd len="med" w="med" type="none"/>
            <a:tailEnd len="med" w="med" type="none"/>
          </a:ln>
        </p:spPr>
      </p:cxnSp>
      <p:cxnSp>
        <p:nvCxnSpPr>
          <p:cNvPr id="2655" name="Google Shape;2655;p144"/>
          <p:cNvCxnSpPr/>
          <p:nvPr/>
        </p:nvCxnSpPr>
        <p:spPr>
          <a:xfrm>
            <a:off x="3456425" y="1509463"/>
            <a:ext cx="0" cy="629700"/>
          </a:xfrm>
          <a:prstGeom prst="straightConnector1">
            <a:avLst/>
          </a:prstGeom>
          <a:noFill/>
          <a:ln cap="flat" cmpd="sng" w="114300">
            <a:solidFill>
              <a:srgbClr val="BEBAD5"/>
            </a:solidFill>
            <a:prstDash val="solid"/>
            <a:round/>
            <a:headEnd len="med" w="med" type="none"/>
            <a:tailEnd len="med" w="med" type="none"/>
          </a:ln>
        </p:spPr>
      </p:cxnSp>
      <p:cxnSp>
        <p:nvCxnSpPr>
          <p:cNvPr id="2656" name="Google Shape;2656;p144"/>
          <p:cNvCxnSpPr/>
          <p:nvPr/>
        </p:nvCxnSpPr>
        <p:spPr>
          <a:xfrm>
            <a:off x="5689763" y="1509463"/>
            <a:ext cx="0" cy="625500"/>
          </a:xfrm>
          <a:prstGeom prst="straightConnector1">
            <a:avLst/>
          </a:prstGeom>
          <a:noFill/>
          <a:ln cap="flat" cmpd="sng" w="114300">
            <a:solidFill>
              <a:srgbClr val="BEBAD5"/>
            </a:solidFill>
            <a:prstDash val="solid"/>
            <a:round/>
            <a:headEnd len="med" w="med" type="none"/>
            <a:tailEnd len="med" w="med" type="none"/>
          </a:ln>
        </p:spPr>
      </p:cxnSp>
      <p:cxnSp>
        <p:nvCxnSpPr>
          <p:cNvPr id="2657" name="Google Shape;2657;p144"/>
          <p:cNvCxnSpPr/>
          <p:nvPr/>
        </p:nvCxnSpPr>
        <p:spPr>
          <a:xfrm>
            <a:off x="7918688" y="1452675"/>
            <a:ext cx="0" cy="662700"/>
          </a:xfrm>
          <a:prstGeom prst="straightConnector1">
            <a:avLst/>
          </a:prstGeom>
          <a:noFill/>
          <a:ln cap="flat" cmpd="sng" w="114300">
            <a:solidFill>
              <a:srgbClr val="BEBAD5"/>
            </a:solidFill>
            <a:prstDash val="solid"/>
            <a:round/>
            <a:headEnd len="med" w="med" type="none"/>
            <a:tailEnd len="med" w="med" type="none"/>
          </a:ln>
        </p:spPr>
      </p:cxnSp>
      <p:sp>
        <p:nvSpPr>
          <p:cNvPr id="2658" name="Google Shape;2658;p144"/>
          <p:cNvSpPr/>
          <p:nvPr/>
        </p:nvSpPr>
        <p:spPr>
          <a:xfrm rot="10800000">
            <a:off x="653225" y="1754575"/>
            <a:ext cx="1144200" cy="458100"/>
          </a:xfrm>
          <a:prstGeom prst="round2SameRect">
            <a:avLst>
              <a:gd fmla="val 16667" name="adj1"/>
              <a:gd fmla="val 0" name="adj2"/>
            </a:avLst>
          </a:prstGeom>
          <a:solidFill>
            <a:srgbClr val="A9DFF4"/>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59" name="Google Shape;2659;p144"/>
          <p:cNvSpPr txBox="1"/>
          <p:nvPr/>
        </p:nvSpPr>
        <p:spPr>
          <a:xfrm>
            <a:off x="735125" y="1754475"/>
            <a:ext cx="980400" cy="6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CFO</a:t>
            </a:r>
            <a:endParaRPr sz="1800">
              <a:latin typeface="Roboto"/>
              <a:ea typeface="Roboto"/>
              <a:cs typeface="Roboto"/>
              <a:sym typeface="Roboto"/>
            </a:endParaRPr>
          </a:p>
        </p:txBody>
      </p:sp>
      <p:sp>
        <p:nvSpPr>
          <p:cNvPr id="2660" name="Google Shape;2660;p144"/>
          <p:cNvSpPr/>
          <p:nvPr/>
        </p:nvSpPr>
        <p:spPr>
          <a:xfrm rot="10800000">
            <a:off x="2885450" y="1754575"/>
            <a:ext cx="1144200" cy="458100"/>
          </a:xfrm>
          <a:prstGeom prst="round2SameRect">
            <a:avLst>
              <a:gd fmla="val 16667" name="adj1"/>
              <a:gd fmla="val 0" name="adj2"/>
            </a:avLst>
          </a:prstGeom>
          <a:solidFill>
            <a:srgbClr val="FCE5CD"/>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61" name="Google Shape;2661;p144"/>
          <p:cNvSpPr txBox="1"/>
          <p:nvPr/>
        </p:nvSpPr>
        <p:spPr>
          <a:xfrm>
            <a:off x="2967350" y="1754475"/>
            <a:ext cx="980400" cy="6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COO</a:t>
            </a:r>
            <a:endParaRPr sz="1800">
              <a:latin typeface="Roboto"/>
              <a:ea typeface="Roboto"/>
              <a:cs typeface="Roboto"/>
              <a:sym typeface="Roboto"/>
            </a:endParaRPr>
          </a:p>
        </p:txBody>
      </p:sp>
      <p:sp>
        <p:nvSpPr>
          <p:cNvPr id="2662" name="Google Shape;2662;p144"/>
          <p:cNvSpPr/>
          <p:nvPr/>
        </p:nvSpPr>
        <p:spPr>
          <a:xfrm rot="10800000">
            <a:off x="5115463" y="1754575"/>
            <a:ext cx="1144200" cy="458100"/>
          </a:xfrm>
          <a:prstGeom prst="round2SameRect">
            <a:avLst>
              <a:gd fmla="val 16667" name="adj1"/>
              <a:gd fmla="val 0" name="adj2"/>
            </a:avLst>
          </a:prstGeom>
          <a:solidFill>
            <a:srgbClr val="86E2CE"/>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63" name="Google Shape;2663;p144"/>
          <p:cNvSpPr txBox="1"/>
          <p:nvPr/>
        </p:nvSpPr>
        <p:spPr>
          <a:xfrm>
            <a:off x="5197363" y="1754475"/>
            <a:ext cx="980400" cy="6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CISO</a:t>
            </a:r>
            <a:endParaRPr sz="1800">
              <a:latin typeface="Roboto"/>
              <a:ea typeface="Roboto"/>
              <a:cs typeface="Roboto"/>
              <a:sym typeface="Roboto"/>
            </a:endParaRPr>
          </a:p>
        </p:txBody>
      </p:sp>
      <p:sp>
        <p:nvSpPr>
          <p:cNvPr id="2664" name="Google Shape;2664;p144"/>
          <p:cNvSpPr/>
          <p:nvPr/>
        </p:nvSpPr>
        <p:spPr>
          <a:xfrm rot="10800000">
            <a:off x="7351625" y="1754575"/>
            <a:ext cx="1144200" cy="458100"/>
          </a:xfrm>
          <a:prstGeom prst="round2SameRect">
            <a:avLst>
              <a:gd fmla="val 16667" name="adj1"/>
              <a:gd fmla="val 0" name="adj2"/>
            </a:avLst>
          </a:prstGeom>
          <a:solidFill>
            <a:srgbClr val="DCEAF2"/>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65" name="Google Shape;2665;p144"/>
          <p:cNvSpPr txBox="1"/>
          <p:nvPr/>
        </p:nvSpPr>
        <p:spPr>
          <a:xfrm>
            <a:off x="7433525" y="1754475"/>
            <a:ext cx="980400" cy="3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CIO</a:t>
            </a:r>
            <a:endParaRPr sz="18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D9E8"/>
        </a:solidFill>
      </p:bgPr>
    </p:bg>
    <p:spTree>
      <p:nvGrpSpPr>
        <p:cNvPr id="2669" name="Shape 2669"/>
        <p:cNvGrpSpPr/>
        <p:nvPr/>
      </p:nvGrpSpPr>
      <p:grpSpPr>
        <a:xfrm>
          <a:off x="0" y="0"/>
          <a:ext cx="0" cy="0"/>
          <a:chOff x="0" y="0"/>
          <a:chExt cx="0" cy="0"/>
        </a:xfrm>
      </p:grpSpPr>
      <p:sp>
        <p:nvSpPr>
          <p:cNvPr id="2670" name="Google Shape;2670;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Organizational Structure</a:t>
            </a:r>
            <a:endParaRPr/>
          </a:p>
        </p:txBody>
      </p:sp>
      <p:sp>
        <p:nvSpPr>
          <p:cNvPr id="2671" name="Google Shape;2671;p145"/>
          <p:cNvSpPr txBox="1"/>
          <p:nvPr>
            <p:ph idx="12" type="sldNum"/>
          </p:nvPr>
        </p:nvSpPr>
        <p:spPr>
          <a:xfrm>
            <a:off x="8607775" y="48810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672" name="Google Shape;2672;p145"/>
          <p:cNvCxnSpPr/>
          <p:nvPr/>
        </p:nvCxnSpPr>
        <p:spPr>
          <a:xfrm>
            <a:off x="4570175" y="1059838"/>
            <a:ext cx="0" cy="401100"/>
          </a:xfrm>
          <a:prstGeom prst="straightConnector1">
            <a:avLst/>
          </a:prstGeom>
          <a:noFill/>
          <a:ln cap="flat" cmpd="sng" w="114300">
            <a:solidFill>
              <a:srgbClr val="BEBAD5"/>
            </a:solidFill>
            <a:prstDash val="solid"/>
            <a:round/>
            <a:headEnd len="med" w="med" type="none"/>
            <a:tailEnd len="med" w="med" type="none"/>
          </a:ln>
        </p:spPr>
      </p:cxnSp>
      <p:sp>
        <p:nvSpPr>
          <p:cNvPr id="2673" name="Google Shape;2673;p145"/>
          <p:cNvSpPr/>
          <p:nvPr/>
        </p:nvSpPr>
        <p:spPr>
          <a:xfrm>
            <a:off x="3599225" y="830948"/>
            <a:ext cx="1941900" cy="458100"/>
          </a:xfrm>
          <a:prstGeom prst="round2SameRect">
            <a:avLst>
              <a:gd fmla="val 16667" name="adj1"/>
              <a:gd fmla="val 0" name="adj2"/>
            </a:avLst>
          </a:prstGeom>
          <a:solidFill>
            <a:srgbClr val="C0F8F7"/>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CEO</a:t>
            </a:r>
            <a:endParaRPr sz="1800">
              <a:solidFill>
                <a:schemeClr val="dk1"/>
              </a:solidFill>
              <a:latin typeface="Roboto Medium"/>
              <a:ea typeface="Roboto Medium"/>
              <a:cs typeface="Roboto Medium"/>
              <a:sym typeface="Roboto Medium"/>
            </a:endParaRPr>
          </a:p>
        </p:txBody>
      </p:sp>
      <p:cxnSp>
        <p:nvCxnSpPr>
          <p:cNvPr id="2674" name="Google Shape;2674;p145"/>
          <p:cNvCxnSpPr/>
          <p:nvPr/>
        </p:nvCxnSpPr>
        <p:spPr>
          <a:xfrm rot="10800000">
            <a:off x="1830675" y="1509475"/>
            <a:ext cx="4906200" cy="0"/>
          </a:xfrm>
          <a:prstGeom prst="straightConnector1">
            <a:avLst/>
          </a:prstGeom>
          <a:noFill/>
          <a:ln cap="flat" cmpd="sng" w="114300">
            <a:solidFill>
              <a:srgbClr val="BEBAD5"/>
            </a:solidFill>
            <a:prstDash val="solid"/>
            <a:round/>
            <a:headEnd len="med" w="med" type="none"/>
            <a:tailEnd len="med" w="med" type="none"/>
          </a:ln>
        </p:spPr>
      </p:cxnSp>
      <p:cxnSp>
        <p:nvCxnSpPr>
          <p:cNvPr id="2675" name="Google Shape;2675;p145"/>
          <p:cNvCxnSpPr/>
          <p:nvPr/>
        </p:nvCxnSpPr>
        <p:spPr>
          <a:xfrm>
            <a:off x="1834913" y="1457013"/>
            <a:ext cx="0" cy="673500"/>
          </a:xfrm>
          <a:prstGeom prst="straightConnector1">
            <a:avLst/>
          </a:prstGeom>
          <a:noFill/>
          <a:ln cap="flat" cmpd="sng" w="114300">
            <a:solidFill>
              <a:srgbClr val="BEBAD5"/>
            </a:solidFill>
            <a:prstDash val="solid"/>
            <a:round/>
            <a:headEnd len="med" w="med" type="none"/>
            <a:tailEnd len="med" w="med" type="none"/>
          </a:ln>
        </p:spPr>
      </p:cxnSp>
      <p:cxnSp>
        <p:nvCxnSpPr>
          <p:cNvPr id="2676" name="Google Shape;2676;p145"/>
          <p:cNvCxnSpPr/>
          <p:nvPr/>
        </p:nvCxnSpPr>
        <p:spPr>
          <a:xfrm>
            <a:off x="3456425" y="1509463"/>
            <a:ext cx="0" cy="629700"/>
          </a:xfrm>
          <a:prstGeom prst="straightConnector1">
            <a:avLst/>
          </a:prstGeom>
          <a:noFill/>
          <a:ln cap="flat" cmpd="sng" w="114300">
            <a:solidFill>
              <a:srgbClr val="BEBAD5"/>
            </a:solidFill>
            <a:prstDash val="solid"/>
            <a:round/>
            <a:headEnd len="med" w="med" type="none"/>
            <a:tailEnd len="med" w="med" type="none"/>
          </a:ln>
        </p:spPr>
      </p:cxnSp>
      <p:cxnSp>
        <p:nvCxnSpPr>
          <p:cNvPr id="2677" name="Google Shape;2677;p145"/>
          <p:cNvCxnSpPr/>
          <p:nvPr/>
        </p:nvCxnSpPr>
        <p:spPr>
          <a:xfrm>
            <a:off x="5080163" y="1509463"/>
            <a:ext cx="0" cy="625500"/>
          </a:xfrm>
          <a:prstGeom prst="straightConnector1">
            <a:avLst/>
          </a:prstGeom>
          <a:noFill/>
          <a:ln cap="flat" cmpd="sng" w="114300">
            <a:solidFill>
              <a:srgbClr val="BEBAD5"/>
            </a:solidFill>
            <a:prstDash val="solid"/>
            <a:round/>
            <a:headEnd len="med" w="med" type="none"/>
            <a:tailEnd len="med" w="med" type="none"/>
          </a:ln>
        </p:spPr>
      </p:cxnSp>
      <p:cxnSp>
        <p:nvCxnSpPr>
          <p:cNvPr id="2678" name="Google Shape;2678;p145"/>
          <p:cNvCxnSpPr/>
          <p:nvPr/>
        </p:nvCxnSpPr>
        <p:spPr>
          <a:xfrm>
            <a:off x="6699488" y="1452675"/>
            <a:ext cx="0" cy="662700"/>
          </a:xfrm>
          <a:prstGeom prst="straightConnector1">
            <a:avLst/>
          </a:prstGeom>
          <a:noFill/>
          <a:ln cap="flat" cmpd="sng" w="114300">
            <a:solidFill>
              <a:srgbClr val="BEBAD5"/>
            </a:solidFill>
            <a:prstDash val="solid"/>
            <a:round/>
            <a:headEnd len="med" w="med" type="none"/>
            <a:tailEnd len="med" w="med" type="none"/>
          </a:ln>
        </p:spPr>
      </p:cxnSp>
      <p:sp>
        <p:nvSpPr>
          <p:cNvPr id="2679" name="Google Shape;2679;p145"/>
          <p:cNvSpPr/>
          <p:nvPr/>
        </p:nvSpPr>
        <p:spPr>
          <a:xfrm rot="10800000">
            <a:off x="1262825" y="1754575"/>
            <a:ext cx="1144200" cy="458100"/>
          </a:xfrm>
          <a:prstGeom prst="round2SameRect">
            <a:avLst>
              <a:gd fmla="val 16667" name="adj1"/>
              <a:gd fmla="val 0" name="adj2"/>
            </a:avLst>
          </a:prstGeom>
          <a:solidFill>
            <a:srgbClr val="A9DFF4"/>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80" name="Google Shape;2680;p145"/>
          <p:cNvSpPr txBox="1"/>
          <p:nvPr/>
        </p:nvSpPr>
        <p:spPr>
          <a:xfrm>
            <a:off x="1344725" y="1754475"/>
            <a:ext cx="980400" cy="6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CFO</a:t>
            </a:r>
            <a:endParaRPr sz="1800">
              <a:latin typeface="Roboto"/>
              <a:ea typeface="Roboto"/>
              <a:cs typeface="Roboto"/>
              <a:sym typeface="Roboto"/>
            </a:endParaRPr>
          </a:p>
        </p:txBody>
      </p:sp>
      <p:sp>
        <p:nvSpPr>
          <p:cNvPr id="2681" name="Google Shape;2681;p145"/>
          <p:cNvSpPr/>
          <p:nvPr/>
        </p:nvSpPr>
        <p:spPr>
          <a:xfrm rot="10800000">
            <a:off x="2885450" y="1754575"/>
            <a:ext cx="1144200" cy="458100"/>
          </a:xfrm>
          <a:prstGeom prst="round2SameRect">
            <a:avLst>
              <a:gd fmla="val 16667" name="adj1"/>
              <a:gd fmla="val 0" name="adj2"/>
            </a:avLst>
          </a:prstGeom>
          <a:solidFill>
            <a:srgbClr val="FCE5CD"/>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82" name="Google Shape;2682;p145"/>
          <p:cNvSpPr txBox="1"/>
          <p:nvPr/>
        </p:nvSpPr>
        <p:spPr>
          <a:xfrm>
            <a:off x="2967350" y="1754475"/>
            <a:ext cx="980400" cy="6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COO</a:t>
            </a:r>
            <a:endParaRPr sz="1800">
              <a:latin typeface="Roboto"/>
              <a:ea typeface="Roboto"/>
              <a:cs typeface="Roboto"/>
              <a:sym typeface="Roboto"/>
            </a:endParaRPr>
          </a:p>
        </p:txBody>
      </p:sp>
      <p:sp>
        <p:nvSpPr>
          <p:cNvPr id="2683" name="Google Shape;2683;p145"/>
          <p:cNvSpPr/>
          <p:nvPr/>
        </p:nvSpPr>
        <p:spPr>
          <a:xfrm rot="10800000">
            <a:off x="4505863" y="1754575"/>
            <a:ext cx="1144200" cy="458100"/>
          </a:xfrm>
          <a:prstGeom prst="round2SameRect">
            <a:avLst>
              <a:gd fmla="val 16667" name="adj1"/>
              <a:gd fmla="val 0" name="adj2"/>
            </a:avLst>
          </a:prstGeom>
          <a:solidFill>
            <a:srgbClr val="86E2CE"/>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84" name="Google Shape;2684;p145"/>
          <p:cNvSpPr txBox="1"/>
          <p:nvPr/>
        </p:nvSpPr>
        <p:spPr>
          <a:xfrm>
            <a:off x="4587763" y="1754475"/>
            <a:ext cx="980400" cy="6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CISO</a:t>
            </a:r>
            <a:endParaRPr sz="1800">
              <a:latin typeface="Roboto"/>
              <a:ea typeface="Roboto"/>
              <a:cs typeface="Roboto"/>
              <a:sym typeface="Roboto"/>
            </a:endParaRPr>
          </a:p>
        </p:txBody>
      </p:sp>
      <p:cxnSp>
        <p:nvCxnSpPr>
          <p:cNvPr id="2685" name="Google Shape;2685;p145"/>
          <p:cNvCxnSpPr/>
          <p:nvPr/>
        </p:nvCxnSpPr>
        <p:spPr>
          <a:xfrm>
            <a:off x="6699488" y="2054325"/>
            <a:ext cx="0" cy="1131900"/>
          </a:xfrm>
          <a:prstGeom prst="straightConnector1">
            <a:avLst/>
          </a:prstGeom>
          <a:noFill/>
          <a:ln cap="flat" cmpd="sng" w="114300">
            <a:solidFill>
              <a:srgbClr val="BEBAD5"/>
            </a:solidFill>
            <a:prstDash val="solid"/>
            <a:round/>
            <a:headEnd len="med" w="med" type="none"/>
            <a:tailEnd len="med" w="med" type="none"/>
          </a:ln>
        </p:spPr>
      </p:cxnSp>
      <p:sp>
        <p:nvSpPr>
          <p:cNvPr id="2686" name="Google Shape;2686;p145"/>
          <p:cNvSpPr/>
          <p:nvPr/>
        </p:nvSpPr>
        <p:spPr>
          <a:xfrm rot="10800000">
            <a:off x="6132425" y="1754575"/>
            <a:ext cx="1144200" cy="458100"/>
          </a:xfrm>
          <a:prstGeom prst="round2SameRect">
            <a:avLst>
              <a:gd fmla="val 16667" name="adj1"/>
              <a:gd fmla="val 0" name="adj2"/>
            </a:avLst>
          </a:prstGeom>
          <a:solidFill>
            <a:srgbClr val="DCEAF2"/>
          </a:solidFill>
          <a:ln cap="flat" cmpd="sng" w="76200">
            <a:solidFill>
              <a:srgbClr val="DBD9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2687" name="Google Shape;2687;p145"/>
          <p:cNvSpPr txBox="1"/>
          <p:nvPr/>
        </p:nvSpPr>
        <p:spPr>
          <a:xfrm>
            <a:off x="6214325" y="1754475"/>
            <a:ext cx="980400" cy="3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CIO</a:t>
            </a:r>
            <a:endParaRPr sz="1800">
              <a:latin typeface="Roboto"/>
              <a:ea typeface="Roboto"/>
              <a:cs typeface="Roboto"/>
              <a:sym typeface="Roboto"/>
            </a:endParaRPr>
          </a:p>
        </p:txBody>
      </p:sp>
      <p:sp>
        <p:nvSpPr>
          <p:cNvPr id="2688" name="Google Shape;2688;p145"/>
          <p:cNvSpPr/>
          <p:nvPr/>
        </p:nvSpPr>
        <p:spPr>
          <a:xfrm>
            <a:off x="5708675" y="2394450"/>
            <a:ext cx="1941900" cy="571500"/>
          </a:xfrm>
          <a:prstGeom prst="rect">
            <a:avLst/>
          </a:prstGeom>
          <a:solidFill>
            <a:srgbClr val="B8CEDD"/>
          </a:solidFill>
          <a:ln>
            <a:noFill/>
          </a:ln>
          <a:effectLst>
            <a:outerShdw blurRad="200025" rotWithShape="0" algn="bl" dir="5400000" dist="19050">
              <a:srgbClr val="B4A7D6">
                <a:alpha val="68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VP of Networking</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Manages all networks</a:t>
            </a:r>
            <a:endParaRPr/>
          </a:p>
        </p:txBody>
      </p:sp>
      <p:cxnSp>
        <p:nvCxnSpPr>
          <p:cNvPr id="2689" name="Google Shape;2689;p145"/>
          <p:cNvCxnSpPr/>
          <p:nvPr/>
        </p:nvCxnSpPr>
        <p:spPr>
          <a:xfrm rot="10800000">
            <a:off x="5366500" y="3186225"/>
            <a:ext cx="2427900" cy="0"/>
          </a:xfrm>
          <a:prstGeom prst="straightConnector1">
            <a:avLst/>
          </a:prstGeom>
          <a:noFill/>
          <a:ln cap="flat" cmpd="sng" w="114300">
            <a:solidFill>
              <a:srgbClr val="BEBAD5"/>
            </a:solidFill>
            <a:prstDash val="solid"/>
            <a:round/>
            <a:headEnd len="med" w="med" type="none"/>
            <a:tailEnd len="med" w="med" type="none"/>
          </a:ln>
        </p:spPr>
      </p:cxnSp>
      <p:cxnSp>
        <p:nvCxnSpPr>
          <p:cNvPr id="2690" name="Google Shape;2690;p145"/>
          <p:cNvCxnSpPr/>
          <p:nvPr/>
        </p:nvCxnSpPr>
        <p:spPr>
          <a:xfrm>
            <a:off x="5423738" y="3127863"/>
            <a:ext cx="0" cy="625500"/>
          </a:xfrm>
          <a:prstGeom prst="straightConnector1">
            <a:avLst/>
          </a:prstGeom>
          <a:noFill/>
          <a:ln cap="flat" cmpd="sng" w="114300">
            <a:solidFill>
              <a:srgbClr val="BEBAD5"/>
            </a:solidFill>
            <a:prstDash val="solid"/>
            <a:round/>
            <a:headEnd len="med" w="med" type="none"/>
            <a:tailEnd len="med" w="med" type="none"/>
          </a:ln>
        </p:spPr>
      </p:cxnSp>
      <p:sp>
        <p:nvSpPr>
          <p:cNvPr id="2691" name="Google Shape;2691;p145"/>
          <p:cNvSpPr/>
          <p:nvPr/>
        </p:nvSpPr>
        <p:spPr>
          <a:xfrm>
            <a:off x="4342700" y="3363575"/>
            <a:ext cx="2162100" cy="533700"/>
          </a:xfrm>
          <a:prstGeom prst="rect">
            <a:avLst/>
          </a:prstGeom>
          <a:solidFill>
            <a:srgbClr val="A4C2F4"/>
          </a:solidFill>
          <a:ln>
            <a:noFill/>
          </a:ln>
          <a:effectLst>
            <a:outerShdw blurRad="200025" rotWithShape="0" algn="bl" dir="5400000" dist="19050">
              <a:srgbClr val="B4A7D6">
                <a:alpha val="6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Director of IT</a:t>
            </a:r>
            <a:endParaRPr b="1" sz="1200">
              <a:solidFill>
                <a:schemeClr val="dk1"/>
              </a:solidFill>
              <a:latin typeface="Roboto"/>
              <a:ea typeface="Roboto"/>
              <a:cs typeface="Roboto"/>
              <a:sym typeface="Roboto"/>
            </a:endParaRPr>
          </a:p>
          <a:p>
            <a:pPr indent="0" lvl="0" marL="0" rtl="0" algn="ctr">
              <a:spcBef>
                <a:spcPts val="0"/>
              </a:spcBef>
              <a:spcAft>
                <a:spcPts val="0"/>
              </a:spcAft>
              <a:buNone/>
            </a:pPr>
            <a:r>
              <a:rPr lang="en" sz="1000">
                <a:solidFill>
                  <a:schemeClr val="dk1"/>
                </a:solidFill>
                <a:latin typeface="Roboto"/>
                <a:ea typeface="Roboto"/>
                <a:cs typeface="Roboto"/>
                <a:sym typeface="Roboto"/>
              </a:rPr>
              <a:t>Builds and configures all networks</a:t>
            </a:r>
            <a:endParaRPr b="1" sz="1000">
              <a:solidFill>
                <a:schemeClr val="dk1"/>
              </a:solidFill>
              <a:latin typeface="Roboto"/>
              <a:ea typeface="Roboto"/>
              <a:cs typeface="Roboto"/>
              <a:sym typeface="Roboto"/>
            </a:endParaRPr>
          </a:p>
        </p:txBody>
      </p:sp>
      <p:cxnSp>
        <p:nvCxnSpPr>
          <p:cNvPr id="2692" name="Google Shape;2692;p145"/>
          <p:cNvCxnSpPr>
            <a:endCxn id="2693" idx="0"/>
          </p:cNvCxnSpPr>
          <p:nvPr/>
        </p:nvCxnSpPr>
        <p:spPr>
          <a:xfrm>
            <a:off x="7741250" y="3127769"/>
            <a:ext cx="0" cy="1448400"/>
          </a:xfrm>
          <a:prstGeom prst="straightConnector1">
            <a:avLst/>
          </a:prstGeom>
          <a:noFill/>
          <a:ln cap="flat" cmpd="sng" w="114300">
            <a:solidFill>
              <a:srgbClr val="BEBAD5"/>
            </a:solidFill>
            <a:prstDash val="solid"/>
            <a:round/>
            <a:headEnd len="med" w="med" type="none"/>
            <a:tailEnd len="med" w="med" type="none"/>
          </a:ln>
        </p:spPr>
      </p:cxnSp>
      <p:sp>
        <p:nvSpPr>
          <p:cNvPr id="2694" name="Google Shape;2694;p145"/>
          <p:cNvSpPr/>
          <p:nvPr/>
        </p:nvSpPr>
        <p:spPr>
          <a:xfrm>
            <a:off x="6660200" y="3363575"/>
            <a:ext cx="2162100" cy="533700"/>
          </a:xfrm>
          <a:prstGeom prst="rect">
            <a:avLst/>
          </a:prstGeom>
          <a:solidFill>
            <a:srgbClr val="B4A7D6"/>
          </a:solidFill>
          <a:ln>
            <a:noFill/>
          </a:ln>
          <a:effectLst>
            <a:outerShdw blurRad="200025" rotWithShape="0" algn="bl" dir="5400000" dist="19050">
              <a:srgbClr val="B4A7D6">
                <a:alpha val="6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Director of Network Security</a:t>
            </a:r>
            <a:endParaRPr b="1" sz="1200">
              <a:solidFill>
                <a:schemeClr val="dk1"/>
              </a:solidFill>
              <a:latin typeface="Roboto"/>
              <a:ea typeface="Roboto"/>
              <a:cs typeface="Roboto"/>
              <a:sym typeface="Roboto"/>
            </a:endParaRPr>
          </a:p>
          <a:p>
            <a:pPr indent="0" lvl="0" marL="0" rtl="0" algn="ctr">
              <a:spcBef>
                <a:spcPts val="0"/>
              </a:spcBef>
              <a:spcAft>
                <a:spcPts val="0"/>
              </a:spcAft>
              <a:buNone/>
            </a:pPr>
            <a:r>
              <a:rPr lang="en" sz="1000">
                <a:solidFill>
                  <a:schemeClr val="dk1"/>
                </a:solidFill>
                <a:latin typeface="Roboto"/>
                <a:ea typeface="Roboto"/>
                <a:cs typeface="Roboto"/>
                <a:sym typeface="Roboto"/>
              </a:rPr>
              <a:t>Secures  networks</a:t>
            </a:r>
            <a:endParaRPr b="1">
              <a:solidFill>
                <a:schemeClr val="dk1"/>
              </a:solidFill>
              <a:latin typeface="Roboto"/>
              <a:ea typeface="Roboto"/>
              <a:cs typeface="Roboto"/>
              <a:sym typeface="Roboto"/>
            </a:endParaRPr>
          </a:p>
        </p:txBody>
      </p:sp>
      <p:sp>
        <p:nvSpPr>
          <p:cNvPr id="2695" name="Google Shape;2695;p145"/>
          <p:cNvSpPr/>
          <p:nvPr/>
        </p:nvSpPr>
        <p:spPr>
          <a:xfrm>
            <a:off x="6660200" y="3969863"/>
            <a:ext cx="2162100" cy="533700"/>
          </a:xfrm>
          <a:prstGeom prst="rect">
            <a:avLst/>
          </a:prstGeom>
          <a:solidFill>
            <a:srgbClr val="B6D7A8"/>
          </a:solidFill>
          <a:ln>
            <a:noFill/>
          </a:ln>
          <a:effectLst>
            <a:outerShdw blurRad="200025" rotWithShape="0" algn="bl" dir="5400000" dist="19050">
              <a:srgbClr val="B4A7D6">
                <a:alpha val="6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Performance</a:t>
            </a:r>
            <a:r>
              <a:rPr lang="en" sz="1200">
                <a:solidFill>
                  <a:schemeClr val="dk1"/>
                </a:solidFill>
                <a:latin typeface="Roboto"/>
                <a:ea typeface="Roboto"/>
                <a:cs typeface="Roboto"/>
                <a:sym typeface="Roboto"/>
              </a:rPr>
              <a:t> </a:t>
            </a:r>
            <a:r>
              <a:rPr b="1" lang="en" sz="1200">
                <a:solidFill>
                  <a:schemeClr val="dk1"/>
                </a:solidFill>
                <a:latin typeface="Roboto"/>
                <a:ea typeface="Roboto"/>
                <a:cs typeface="Roboto"/>
                <a:sym typeface="Roboto"/>
              </a:rPr>
              <a:t>Manager</a:t>
            </a:r>
            <a:endParaRPr b="1" sz="1200">
              <a:solidFill>
                <a:schemeClr val="dk1"/>
              </a:solidFill>
              <a:latin typeface="Roboto"/>
              <a:ea typeface="Roboto"/>
              <a:cs typeface="Roboto"/>
              <a:sym typeface="Roboto"/>
            </a:endParaRPr>
          </a:p>
          <a:p>
            <a:pPr indent="0" lvl="0" marL="0" rtl="0" algn="ctr">
              <a:spcBef>
                <a:spcPts val="0"/>
              </a:spcBef>
              <a:spcAft>
                <a:spcPts val="0"/>
              </a:spcAft>
              <a:buNone/>
            </a:pPr>
            <a:r>
              <a:rPr lang="en" sz="1000">
                <a:solidFill>
                  <a:schemeClr val="dk1"/>
                </a:solidFill>
                <a:latin typeface="Roboto"/>
                <a:ea typeface="Roboto"/>
                <a:cs typeface="Roboto"/>
                <a:sym typeface="Roboto"/>
              </a:rPr>
              <a:t>Ensures data servers run efficiently</a:t>
            </a:r>
            <a:endParaRPr b="1" sz="1000">
              <a:solidFill>
                <a:schemeClr val="dk1"/>
              </a:solidFill>
              <a:latin typeface="Roboto"/>
              <a:ea typeface="Roboto"/>
              <a:cs typeface="Roboto"/>
              <a:sym typeface="Roboto"/>
            </a:endParaRPr>
          </a:p>
        </p:txBody>
      </p:sp>
      <p:sp>
        <p:nvSpPr>
          <p:cNvPr id="2693" name="Google Shape;2693;p145"/>
          <p:cNvSpPr/>
          <p:nvPr/>
        </p:nvSpPr>
        <p:spPr>
          <a:xfrm>
            <a:off x="6660200" y="4576169"/>
            <a:ext cx="2162100" cy="271500"/>
          </a:xfrm>
          <a:prstGeom prst="rect">
            <a:avLst/>
          </a:prstGeom>
          <a:solidFill>
            <a:srgbClr val="EAD1DC"/>
          </a:solidFill>
          <a:ln>
            <a:noFill/>
          </a:ln>
          <a:effectLst>
            <a:outerShdw blurRad="200025" rotWithShape="0" algn="bl" dir="5400000" dist="19050">
              <a:srgbClr val="B4A7D6">
                <a:alpha val="6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Network Engineer</a:t>
            </a:r>
            <a:endParaRPr b="1">
              <a:solidFill>
                <a:schemeClr val="dk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D9E8"/>
        </a:solidFill>
      </p:bgPr>
    </p:bg>
    <p:spTree>
      <p:nvGrpSpPr>
        <p:cNvPr id="2699" name="Shape 2699"/>
        <p:cNvGrpSpPr/>
        <p:nvPr/>
      </p:nvGrpSpPr>
      <p:grpSpPr>
        <a:xfrm>
          <a:off x="0" y="0"/>
          <a:ext cx="0" cy="0"/>
          <a:chOff x="0" y="0"/>
          <a:chExt cx="0" cy="0"/>
        </a:xfrm>
      </p:grpSpPr>
      <p:sp>
        <p:nvSpPr>
          <p:cNvPr id="2700" name="Google Shape;2700;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Sample Reporting Structure</a:t>
            </a:r>
            <a:endParaRPr/>
          </a:p>
        </p:txBody>
      </p:sp>
      <p:sp>
        <p:nvSpPr>
          <p:cNvPr id="2701" name="Google Shape;2701;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2" name="Google Shape;2702;p146"/>
          <p:cNvSpPr txBox="1"/>
          <p:nvPr/>
        </p:nvSpPr>
        <p:spPr>
          <a:xfrm>
            <a:off x="334650" y="21333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300">
                <a:latin typeface="Roboto"/>
                <a:ea typeface="Roboto"/>
                <a:cs typeface="Roboto"/>
                <a:sym typeface="Roboto"/>
              </a:rPr>
              <a:t>Re</a:t>
            </a:r>
            <a:r>
              <a:rPr lang="en" sz="1300">
                <a:latin typeface="Roboto"/>
                <a:ea typeface="Roboto"/>
                <a:cs typeface="Roboto"/>
                <a:sym typeface="Roboto"/>
              </a:rPr>
              <a:t>ports their </a:t>
            </a:r>
            <a:br>
              <a:rPr lang="en" sz="1300">
                <a:latin typeface="Roboto"/>
                <a:ea typeface="Roboto"/>
                <a:cs typeface="Roboto"/>
                <a:sym typeface="Roboto"/>
              </a:rPr>
            </a:br>
            <a:r>
              <a:rPr lang="en" sz="1300">
                <a:latin typeface="Roboto"/>
                <a:ea typeface="Roboto"/>
                <a:cs typeface="Roboto"/>
                <a:sym typeface="Roboto"/>
              </a:rPr>
              <a:t>progress to the Performance Manager.</a:t>
            </a:r>
            <a:endParaRPr sz="1300">
              <a:latin typeface="Roboto"/>
              <a:ea typeface="Roboto"/>
              <a:cs typeface="Roboto"/>
              <a:sym typeface="Roboto"/>
            </a:endParaRPr>
          </a:p>
        </p:txBody>
      </p:sp>
      <p:sp>
        <p:nvSpPr>
          <p:cNvPr id="2703" name="Google Shape;2703;p146"/>
          <p:cNvSpPr txBox="1"/>
          <p:nvPr/>
        </p:nvSpPr>
        <p:spPr>
          <a:xfrm>
            <a:off x="2474100" y="2099425"/>
            <a:ext cx="1991700" cy="261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300">
                <a:latin typeface="Roboto"/>
                <a:ea typeface="Roboto"/>
                <a:cs typeface="Roboto"/>
                <a:sym typeface="Roboto"/>
              </a:rPr>
              <a:t>R</a:t>
            </a:r>
            <a:r>
              <a:rPr lang="en" sz="1300">
                <a:latin typeface="Roboto"/>
                <a:ea typeface="Roboto"/>
                <a:cs typeface="Roboto"/>
                <a:sym typeface="Roboto"/>
              </a:rPr>
              <a:t>eceives reports </a:t>
            </a:r>
            <a:br>
              <a:rPr lang="en" sz="1300">
                <a:latin typeface="Roboto"/>
                <a:ea typeface="Roboto"/>
                <a:cs typeface="Roboto"/>
                <a:sym typeface="Roboto"/>
              </a:rPr>
            </a:br>
            <a:r>
              <a:rPr lang="en" sz="1300">
                <a:latin typeface="Roboto"/>
                <a:ea typeface="Roboto"/>
                <a:cs typeface="Roboto"/>
                <a:sym typeface="Roboto"/>
              </a:rPr>
              <a:t>from several Network Engineers, each working on different tasks. </a:t>
            </a:r>
            <a:endParaRPr sz="1300">
              <a:latin typeface="Roboto"/>
              <a:ea typeface="Roboto"/>
              <a:cs typeface="Roboto"/>
              <a:sym typeface="Roboto"/>
            </a:endParaRPr>
          </a:p>
          <a:p>
            <a:pPr indent="0" lvl="0" marL="0" rtl="0" algn="l">
              <a:lnSpc>
                <a:spcPct val="100000"/>
              </a:lnSpc>
              <a:spcBef>
                <a:spcPts val="300"/>
              </a:spcBef>
              <a:spcAft>
                <a:spcPts val="0"/>
              </a:spcAft>
              <a:buClr>
                <a:schemeClr val="dk1"/>
              </a:buClr>
              <a:buSzPts val="1100"/>
              <a:buFont typeface="Arial"/>
              <a:buNone/>
            </a:pPr>
            <a:r>
              <a:rPr lang="en" sz="1300">
                <a:latin typeface="Roboto"/>
                <a:ea typeface="Roboto"/>
                <a:cs typeface="Roboto"/>
                <a:sym typeface="Roboto"/>
              </a:rPr>
              <a:t>Uses these reports to inform the Director of IT if the organization is meeting network performance targets.</a:t>
            </a:r>
            <a:endParaRPr sz="1300">
              <a:latin typeface="Roboto"/>
              <a:ea typeface="Roboto"/>
              <a:cs typeface="Roboto"/>
              <a:sym typeface="Roboto"/>
            </a:endParaRPr>
          </a:p>
        </p:txBody>
      </p:sp>
      <p:sp>
        <p:nvSpPr>
          <p:cNvPr id="2704" name="Google Shape;2704;p146"/>
          <p:cNvSpPr txBox="1"/>
          <p:nvPr/>
        </p:nvSpPr>
        <p:spPr>
          <a:xfrm>
            <a:off x="4689750" y="2099425"/>
            <a:ext cx="1905000" cy="264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300">
                <a:latin typeface="Roboto"/>
                <a:ea typeface="Roboto"/>
                <a:cs typeface="Roboto"/>
                <a:sym typeface="Roboto"/>
              </a:rPr>
              <a:t>R</a:t>
            </a:r>
            <a:r>
              <a:rPr lang="en" sz="1300">
                <a:latin typeface="Roboto"/>
                <a:ea typeface="Roboto"/>
                <a:cs typeface="Roboto"/>
                <a:sym typeface="Roboto"/>
              </a:rPr>
              <a:t>eceives reports from several managers, each in charge of a different aspect of </a:t>
            </a:r>
            <a:br>
              <a:rPr lang="en" sz="1300">
                <a:latin typeface="Roboto"/>
                <a:ea typeface="Roboto"/>
                <a:cs typeface="Roboto"/>
                <a:sym typeface="Roboto"/>
              </a:rPr>
            </a:br>
            <a:r>
              <a:rPr lang="en" sz="1300">
                <a:latin typeface="Roboto"/>
                <a:ea typeface="Roboto"/>
                <a:cs typeface="Roboto"/>
                <a:sym typeface="Roboto"/>
              </a:rPr>
              <a:t>the network. </a:t>
            </a:r>
            <a:endParaRPr sz="1300">
              <a:latin typeface="Roboto"/>
              <a:ea typeface="Roboto"/>
              <a:cs typeface="Roboto"/>
              <a:sym typeface="Roboto"/>
            </a:endParaRPr>
          </a:p>
          <a:p>
            <a:pPr indent="0" lvl="0" marL="0" rtl="0" algn="l">
              <a:lnSpc>
                <a:spcPct val="100000"/>
              </a:lnSpc>
              <a:spcBef>
                <a:spcPts val="300"/>
              </a:spcBef>
              <a:spcAft>
                <a:spcPts val="0"/>
              </a:spcAft>
              <a:buClr>
                <a:schemeClr val="dk1"/>
              </a:buClr>
              <a:buSzPts val="1100"/>
              <a:buFont typeface="Arial"/>
              <a:buNone/>
            </a:pPr>
            <a:r>
              <a:rPr lang="en" sz="1300">
                <a:latin typeface="Roboto"/>
                <a:ea typeface="Roboto"/>
                <a:cs typeface="Roboto"/>
                <a:sym typeface="Roboto"/>
              </a:rPr>
              <a:t>Uses these reports to tell the VP of Networking which functions of the IT department are </a:t>
            </a:r>
            <a:br>
              <a:rPr lang="en" sz="1300">
                <a:latin typeface="Roboto"/>
                <a:ea typeface="Roboto"/>
                <a:cs typeface="Roboto"/>
                <a:sym typeface="Roboto"/>
              </a:rPr>
            </a:br>
            <a:r>
              <a:rPr lang="en" sz="1300">
                <a:latin typeface="Roboto"/>
                <a:ea typeface="Roboto"/>
                <a:cs typeface="Roboto"/>
                <a:sym typeface="Roboto"/>
              </a:rPr>
              <a:t>going well.</a:t>
            </a:r>
            <a:endParaRPr sz="1300">
              <a:latin typeface="Roboto"/>
              <a:ea typeface="Roboto"/>
              <a:cs typeface="Roboto"/>
              <a:sym typeface="Roboto"/>
            </a:endParaRPr>
          </a:p>
        </p:txBody>
      </p:sp>
      <p:sp>
        <p:nvSpPr>
          <p:cNvPr id="2705" name="Google Shape;2705;p146"/>
          <p:cNvSpPr/>
          <p:nvPr/>
        </p:nvSpPr>
        <p:spPr>
          <a:xfrm>
            <a:off x="6396747" y="906625"/>
            <a:ext cx="2541300" cy="1028100"/>
          </a:xfrm>
          <a:prstGeom prst="chevron">
            <a:avLst>
              <a:gd fmla="val 50000" name="adj"/>
            </a:avLst>
          </a:prstGeom>
          <a:solidFill>
            <a:srgbClr val="B8CEDD"/>
          </a:solidFill>
          <a:ln cap="flat" cmpd="sng" w="114300">
            <a:solidFill>
              <a:srgbClr val="DBD9E8"/>
            </a:solidFill>
            <a:prstDash val="solid"/>
            <a:round/>
            <a:headEnd len="sm" w="sm" type="none"/>
            <a:tailEnd len="sm" w="sm" type="none"/>
          </a:ln>
          <a:effectLst>
            <a:outerShdw blurRad="257175" rotWithShape="0" algn="bl" dir="5400000" dist="19050">
              <a:srgbClr val="B4A7D6">
                <a:alpha val="72000"/>
              </a:srgbClr>
            </a:outerShdw>
          </a:effectLst>
        </p:spPr>
        <p:txBody>
          <a:bodyPr anchorCtr="0" anchor="ctr" bIns="91425" lIns="91425" spcFirstLastPara="1" rIns="91425" wrap="square" tIns="91425">
            <a:noAutofit/>
          </a:bodyPr>
          <a:lstStyle/>
          <a:p>
            <a:pPr indent="0" lvl="0" marL="0" rtl="0" algn="ctr">
              <a:lnSpc>
                <a:spcPct val="100000"/>
              </a:lnSpc>
              <a:spcBef>
                <a:spcPts val="300"/>
              </a:spcBef>
              <a:spcAft>
                <a:spcPts val="0"/>
              </a:spcAft>
              <a:buClr>
                <a:schemeClr val="dk1"/>
              </a:buClr>
              <a:buSzPts val="1100"/>
              <a:buFont typeface="Arial"/>
              <a:buNone/>
            </a:pPr>
            <a:r>
              <a:rPr lang="en">
                <a:latin typeface="Roboto Medium"/>
                <a:ea typeface="Roboto Medium"/>
                <a:cs typeface="Roboto Medium"/>
                <a:sym typeface="Roboto Medium"/>
              </a:rPr>
              <a:t>VP of Networking</a:t>
            </a:r>
            <a:endParaRPr>
              <a:latin typeface="Roboto Medium"/>
              <a:ea typeface="Roboto Medium"/>
              <a:cs typeface="Roboto Medium"/>
              <a:sym typeface="Roboto Medium"/>
            </a:endParaRPr>
          </a:p>
        </p:txBody>
      </p:sp>
      <p:sp>
        <p:nvSpPr>
          <p:cNvPr id="2706" name="Google Shape;2706;p146"/>
          <p:cNvSpPr txBox="1"/>
          <p:nvPr/>
        </p:nvSpPr>
        <p:spPr>
          <a:xfrm>
            <a:off x="6714900" y="2133325"/>
            <a:ext cx="2081100" cy="261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n" sz="1300">
                <a:latin typeface="Roboto"/>
                <a:ea typeface="Roboto"/>
                <a:cs typeface="Roboto"/>
                <a:sym typeface="Roboto"/>
              </a:rPr>
              <a:t>R</a:t>
            </a:r>
            <a:r>
              <a:rPr lang="en" sz="1300">
                <a:latin typeface="Roboto"/>
                <a:ea typeface="Roboto"/>
                <a:cs typeface="Roboto"/>
                <a:sym typeface="Roboto"/>
              </a:rPr>
              <a:t>eceives reports from all of Directors and uses these to determine the overall health of the company’s networking teams and infrastructure, and how they’re helping the organization achieve its goals.</a:t>
            </a:r>
            <a:endParaRPr sz="1300">
              <a:latin typeface="Roboto"/>
              <a:ea typeface="Roboto"/>
              <a:cs typeface="Roboto"/>
              <a:sym typeface="Roboto"/>
            </a:endParaRPr>
          </a:p>
        </p:txBody>
      </p:sp>
      <p:sp>
        <p:nvSpPr>
          <p:cNvPr id="2707" name="Google Shape;2707;p146"/>
          <p:cNvSpPr/>
          <p:nvPr/>
        </p:nvSpPr>
        <p:spPr>
          <a:xfrm>
            <a:off x="4329979" y="906625"/>
            <a:ext cx="2541300" cy="1028100"/>
          </a:xfrm>
          <a:prstGeom prst="chevron">
            <a:avLst>
              <a:gd fmla="val 50000" name="adj"/>
            </a:avLst>
          </a:prstGeom>
          <a:solidFill>
            <a:srgbClr val="9FC5E8"/>
          </a:solidFill>
          <a:ln cap="flat" cmpd="sng" w="114300">
            <a:solidFill>
              <a:srgbClr val="DBD9E8"/>
            </a:solidFill>
            <a:prstDash val="solid"/>
            <a:round/>
            <a:headEnd len="sm" w="sm" type="none"/>
            <a:tailEnd len="sm" w="sm" type="none"/>
          </a:ln>
          <a:effectLst>
            <a:outerShdw blurRad="257175" rotWithShape="0" algn="bl" dir="5400000" dist="19050">
              <a:srgbClr val="B4A7D6">
                <a:alpha val="72000"/>
              </a:srgbClr>
            </a:outerShdw>
          </a:effectLst>
        </p:spPr>
        <p:txBody>
          <a:bodyPr anchorCtr="0" anchor="ctr"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
                <a:latin typeface="Roboto Medium"/>
                <a:ea typeface="Roboto Medium"/>
                <a:cs typeface="Roboto Medium"/>
                <a:sym typeface="Roboto Medium"/>
              </a:rPr>
              <a:t>Director of IT</a:t>
            </a:r>
            <a:endParaRPr>
              <a:latin typeface="Roboto Medium"/>
              <a:ea typeface="Roboto Medium"/>
              <a:cs typeface="Roboto Medium"/>
              <a:sym typeface="Roboto Medium"/>
            </a:endParaRPr>
          </a:p>
        </p:txBody>
      </p:sp>
      <p:sp>
        <p:nvSpPr>
          <p:cNvPr id="2708" name="Google Shape;2708;p146"/>
          <p:cNvSpPr/>
          <p:nvPr/>
        </p:nvSpPr>
        <p:spPr>
          <a:xfrm>
            <a:off x="2263428" y="906625"/>
            <a:ext cx="2541300" cy="1028100"/>
          </a:xfrm>
          <a:prstGeom prst="chevron">
            <a:avLst>
              <a:gd fmla="val 50000" name="adj"/>
            </a:avLst>
          </a:prstGeom>
          <a:solidFill>
            <a:srgbClr val="B6D7A8"/>
          </a:solidFill>
          <a:ln cap="flat" cmpd="sng" w="114300">
            <a:solidFill>
              <a:srgbClr val="DBD9E8"/>
            </a:solidFill>
            <a:prstDash val="solid"/>
            <a:round/>
            <a:headEnd len="sm" w="sm" type="none"/>
            <a:tailEnd len="sm" w="sm" type="none"/>
          </a:ln>
          <a:effectLst>
            <a:outerShdw blurRad="257175" rotWithShape="0" algn="bl" dir="5400000" dist="19050">
              <a:srgbClr val="B4A7D6">
                <a:alpha val="72000"/>
              </a:srgbClr>
            </a:outerShdw>
          </a:effectLst>
        </p:spPr>
        <p:txBody>
          <a:bodyPr anchorCtr="0" anchor="ctr" bIns="91425" lIns="91425" spcFirstLastPara="1" rIns="91425" wrap="square" tIns="91425">
            <a:noAutofit/>
          </a:bodyPr>
          <a:lstStyle/>
          <a:p>
            <a:pPr indent="0" lvl="0" marL="0" rtl="0" algn="ctr">
              <a:lnSpc>
                <a:spcPct val="100000"/>
              </a:lnSpc>
              <a:spcBef>
                <a:spcPts val="300"/>
              </a:spcBef>
              <a:spcAft>
                <a:spcPts val="0"/>
              </a:spcAft>
              <a:buClr>
                <a:schemeClr val="dk1"/>
              </a:buClr>
              <a:buSzPts val="1100"/>
              <a:buFont typeface="Arial"/>
              <a:buNone/>
            </a:pPr>
            <a:r>
              <a:rPr lang="en">
                <a:latin typeface="Roboto Medium"/>
                <a:ea typeface="Roboto Medium"/>
                <a:cs typeface="Roboto Medium"/>
                <a:sym typeface="Roboto Medium"/>
              </a:rPr>
              <a:t>Performance Manager</a:t>
            </a:r>
            <a:endParaRPr>
              <a:latin typeface="Roboto Medium"/>
              <a:ea typeface="Roboto Medium"/>
              <a:cs typeface="Roboto Medium"/>
              <a:sym typeface="Roboto Medium"/>
            </a:endParaRPr>
          </a:p>
        </p:txBody>
      </p:sp>
      <p:sp>
        <p:nvSpPr>
          <p:cNvPr id="2709" name="Google Shape;2709;p146"/>
          <p:cNvSpPr/>
          <p:nvPr/>
        </p:nvSpPr>
        <p:spPr>
          <a:xfrm>
            <a:off x="-101350" y="906971"/>
            <a:ext cx="2828100" cy="1028100"/>
          </a:xfrm>
          <a:prstGeom prst="homePlate">
            <a:avLst>
              <a:gd fmla="val 50000" name="adj"/>
            </a:avLst>
          </a:prstGeom>
          <a:solidFill>
            <a:srgbClr val="EAD1DC"/>
          </a:solidFill>
          <a:ln cap="flat" cmpd="sng" w="114300">
            <a:solidFill>
              <a:srgbClr val="DBD9E8"/>
            </a:solidFill>
            <a:prstDash val="solid"/>
            <a:round/>
            <a:headEnd len="sm" w="sm" type="none"/>
            <a:tailEnd len="sm" w="sm" type="none"/>
          </a:ln>
          <a:effectLst>
            <a:outerShdw blurRad="257175" rotWithShape="0" algn="bl" dir="5400000" dist="19050">
              <a:srgbClr val="B4A7D6">
                <a:alpha val="7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Network Engineer</a:t>
            </a:r>
            <a:endParaRPr>
              <a:latin typeface="Roboto Medium"/>
              <a:ea typeface="Roboto Medium"/>
              <a:cs typeface="Roboto Medium"/>
              <a:sym typeface="Roboto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D9E8"/>
        </a:solidFill>
      </p:bgPr>
    </p:bg>
    <p:spTree>
      <p:nvGrpSpPr>
        <p:cNvPr id="2713" name="Shape 2713"/>
        <p:cNvGrpSpPr/>
        <p:nvPr/>
      </p:nvGrpSpPr>
      <p:grpSpPr>
        <a:xfrm>
          <a:off x="0" y="0"/>
          <a:ext cx="0" cy="0"/>
          <a:chOff x="0" y="0"/>
          <a:chExt cx="0" cy="0"/>
        </a:xfrm>
      </p:grpSpPr>
      <p:sp>
        <p:nvSpPr>
          <p:cNvPr id="2714" name="Google Shape;2714;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Responsibilities of the Security Department</a:t>
            </a:r>
            <a:endParaRPr/>
          </a:p>
        </p:txBody>
      </p:sp>
      <p:sp>
        <p:nvSpPr>
          <p:cNvPr id="2715" name="Google Shape;2715;p14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CISO is responsible for protecting the company’s data, often over seeing </a:t>
            </a:r>
            <a:br>
              <a:rPr lang="en"/>
            </a:br>
            <a:r>
              <a:rPr lang="en"/>
              <a:t>the following teams, roles and responsibilities:</a:t>
            </a:r>
            <a:endParaRPr/>
          </a:p>
        </p:txBody>
      </p:sp>
      <p:sp>
        <p:nvSpPr>
          <p:cNvPr id="2716" name="Google Shape;2716;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17" name="Google Shape;2717;p147"/>
          <p:cNvSpPr/>
          <p:nvPr/>
        </p:nvSpPr>
        <p:spPr>
          <a:xfrm>
            <a:off x="764200" y="1545525"/>
            <a:ext cx="2323200" cy="490200"/>
          </a:xfrm>
          <a:prstGeom prst="rect">
            <a:avLst/>
          </a:prstGeom>
          <a:solidFill>
            <a:srgbClr val="0B5394"/>
          </a:solidFill>
          <a:ln cap="flat" cmpd="sng" w="38100">
            <a:solidFill>
              <a:srgbClr val="DBD9E8"/>
            </a:solidFill>
            <a:prstDash val="solid"/>
            <a:round/>
            <a:headEnd len="sm" w="sm" type="none"/>
            <a:tailEnd len="sm" w="sm" type="none"/>
          </a:ln>
          <a:effectLst>
            <a:outerShdw blurRad="157163" rotWithShape="0" algn="bl" dir="5400000" dist="19050">
              <a:srgbClr val="B4A7D6">
                <a:alpha val="7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Network Security</a:t>
            </a:r>
            <a:endParaRPr sz="1600">
              <a:solidFill>
                <a:srgbClr val="FFFFFF"/>
              </a:solidFill>
              <a:latin typeface="Roboto Medium"/>
              <a:ea typeface="Roboto Medium"/>
              <a:cs typeface="Roboto Medium"/>
              <a:sym typeface="Roboto Medium"/>
            </a:endParaRPr>
          </a:p>
        </p:txBody>
      </p:sp>
      <p:sp>
        <p:nvSpPr>
          <p:cNvPr id="2718" name="Google Shape;2718;p147"/>
          <p:cNvSpPr/>
          <p:nvPr/>
        </p:nvSpPr>
        <p:spPr>
          <a:xfrm>
            <a:off x="3410400" y="1545525"/>
            <a:ext cx="2323200" cy="490200"/>
          </a:xfrm>
          <a:prstGeom prst="rect">
            <a:avLst/>
          </a:prstGeom>
          <a:solidFill>
            <a:srgbClr val="CC0000"/>
          </a:solidFill>
          <a:ln cap="flat" cmpd="sng" w="38100">
            <a:solidFill>
              <a:srgbClr val="DBD9E8"/>
            </a:solidFill>
            <a:prstDash val="solid"/>
            <a:round/>
            <a:headEnd len="sm" w="sm" type="none"/>
            <a:tailEnd len="sm" w="sm" type="none"/>
          </a:ln>
          <a:effectLst>
            <a:outerShdw blurRad="157163" rotWithShape="0" algn="bl" dir="5400000" dist="19050">
              <a:srgbClr val="B4A7D6">
                <a:alpha val="7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Incident Response</a:t>
            </a:r>
            <a:endParaRPr sz="1600">
              <a:solidFill>
                <a:srgbClr val="FFFFFF"/>
              </a:solidFill>
              <a:latin typeface="Roboto Medium"/>
              <a:ea typeface="Roboto Medium"/>
              <a:cs typeface="Roboto Medium"/>
              <a:sym typeface="Roboto Medium"/>
            </a:endParaRPr>
          </a:p>
        </p:txBody>
      </p:sp>
      <p:sp>
        <p:nvSpPr>
          <p:cNvPr id="2719" name="Google Shape;2719;p147"/>
          <p:cNvSpPr/>
          <p:nvPr/>
        </p:nvSpPr>
        <p:spPr>
          <a:xfrm>
            <a:off x="6056600" y="1545525"/>
            <a:ext cx="2323200" cy="490200"/>
          </a:xfrm>
          <a:prstGeom prst="rect">
            <a:avLst/>
          </a:prstGeom>
          <a:solidFill>
            <a:srgbClr val="351C75"/>
          </a:solidFill>
          <a:ln cap="flat" cmpd="sng" w="38100">
            <a:solidFill>
              <a:srgbClr val="DBD9E8"/>
            </a:solidFill>
            <a:prstDash val="solid"/>
            <a:round/>
            <a:headEnd len="sm" w="sm" type="none"/>
            <a:tailEnd len="sm" w="sm" type="none"/>
          </a:ln>
          <a:effectLst>
            <a:outerShdw blurRad="157163" rotWithShape="0" algn="bl" dir="5400000" dist="19050">
              <a:srgbClr val="B4A7D6">
                <a:alpha val="7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Application Security</a:t>
            </a:r>
            <a:endParaRPr sz="1600">
              <a:solidFill>
                <a:srgbClr val="FFFFFF"/>
              </a:solidFill>
              <a:latin typeface="Roboto Medium"/>
              <a:ea typeface="Roboto Medium"/>
              <a:cs typeface="Roboto Medium"/>
              <a:sym typeface="Roboto Medium"/>
            </a:endParaRPr>
          </a:p>
        </p:txBody>
      </p:sp>
      <p:sp>
        <p:nvSpPr>
          <p:cNvPr id="2720" name="Google Shape;2720;p147"/>
          <p:cNvSpPr/>
          <p:nvPr/>
        </p:nvSpPr>
        <p:spPr>
          <a:xfrm>
            <a:off x="764200" y="2136400"/>
            <a:ext cx="2323200" cy="1187100"/>
          </a:xfrm>
          <a:prstGeom prst="rect">
            <a:avLst/>
          </a:prstGeom>
          <a:solidFill>
            <a:srgbClr val="6FA8DC"/>
          </a:solidFill>
          <a:ln cap="flat" cmpd="sng" w="38100">
            <a:solidFill>
              <a:srgbClr val="DBD9E8"/>
            </a:solidFill>
            <a:prstDash val="solid"/>
            <a:round/>
            <a:headEnd len="sm" w="sm" type="none"/>
            <a:tailEnd len="sm" w="sm" type="none"/>
          </a:ln>
          <a:effectLst>
            <a:outerShdw blurRad="157163" rotWithShape="0" algn="bl" dir="5400000" dist="19050">
              <a:srgbClr val="B4A7D6">
                <a:alpha val="76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latin typeface="Roboto"/>
                <a:ea typeface="Roboto"/>
                <a:cs typeface="Roboto"/>
                <a:sym typeface="Roboto"/>
              </a:rPr>
              <a:t>Director of Networking</a:t>
            </a:r>
            <a:r>
              <a:rPr lang="en">
                <a:latin typeface="Roboto"/>
                <a:ea typeface="Roboto"/>
                <a:cs typeface="Roboto"/>
                <a:sym typeface="Roboto"/>
              </a:rPr>
              <a:t> or </a:t>
            </a:r>
            <a:r>
              <a:rPr b="1" lang="en">
                <a:latin typeface="Roboto"/>
                <a:ea typeface="Roboto"/>
                <a:cs typeface="Roboto"/>
                <a:sym typeface="Roboto"/>
              </a:rPr>
              <a:t>Director of Network Security</a:t>
            </a:r>
            <a:r>
              <a:rPr lang="en">
                <a:latin typeface="Roboto"/>
                <a:ea typeface="Roboto"/>
                <a:cs typeface="Roboto"/>
                <a:sym typeface="Roboto"/>
              </a:rPr>
              <a:t> is in charge of networks.</a:t>
            </a:r>
            <a:endParaRPr>
              <a:latin typeface="Roboto"/>
              <a:ea typeface="Roboto"/>
              <a:cs typeface="Roboto"/>
              <a:sym typeface="Roboto"/>
            </a:endParaRPr>
          </a:p>
        </p:txBody>
      </p:sp>
      <p:sp>
        <p:nvSpPr>
          <p:cNvPr id="2721" name="Google Shape;2721;p147"/>
          <p:cNvSpPr/>
          <p:nvPr/>
        </p:nvSpPr>
        <p:spPr>
          <a:xfrm>
            <a:off x="764200" y="3454475"/>
            <a:ext cx="2323200" cy="1232700"/>
          </a:xfrm>
          <a:prstGeom prst="rect">
            <a:avLst/>
          </a:prstGeom>
          <a:solidFill>
            <a:srgbClr val="CFE2F3"/>
          </a:solidFill>
          <a:ln cap="flat" cmpd="sng" w="38100">
            <a:solidFill>
              <a:srgbClr val="DBD9E8"/>
            </a:solidFill>
            <a:prstDash val="solid"/>
            <a:round/>
            <a:headEnd len="sm" w="sm" type="none"/>
            <a:tailEnd len="sm" w="sm" type="none"/>
          </a:ln>
          <a:effectLst>
            <a:outerShdw blurRad="157163" rotWithShape="0" algn="bl" dir="5400000" dist="19050">
              <a:srgbClr val="B4A7D6">
                <a:alpha val="76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latin typeface="Roboto"/>
                <a:ea typeface="Roboto"/>
                <a:cs typeface="Roboto"/>
                <a:sym typeface="Roboto"/>
              </a:rPr>
              <a:t>A Director of Networking often has </a:t>
            </a:r>
            <a:r>
              <a:rPr b="1" lang="en" sz="1200">
                <a:latin typeface="Roboto"/>
                <a:ea typeface="Roboto"/>
                <a:cs typeface="Roboto"/>
                <a:sym typeface="Roboto"/>
              </a:rPr>
              <a:t>system administrators</a:t>
            </a:r>
            <a:r>
              <a:rPr lang="en" sz="1200">
                <a:latin typeface="Roboto"/>
                <a:ea typeface="Roboto"/>
                <a:cs typeface="Roboto"/>
                <a:sym typeface="Roboto"/>
              </a:rPr>
              <a:t>, </a:t>
            </a:r>
            <a:r>
              <a:rPr b="1" lang="en" sz="1200">
                <a:latin typeface="Roboto"/>
                <a:ea typeface="Roboto"/>
                <a:cs typeface="Roboto"/>
                <a:sym typeface="Roboto"/>
              </a:rPr>
              <a:t>network administrators</a:t>
            </a:r>
            <a:r>
              <a:rPr lang="en" sz="1200">
                <a:latin typeface="Roboto"/>
                <a:ea typeface="Roboto"/>
                <a:cs typeface="Roboto"/>
                <a:sym typeface="Roboto"/>
              </a:rPr>
              <a:t>, and </a:t>
            </a:r>
            <a:r>
              <a:rPr b="1" lang="en" sz="1200">
                <a:latin typeface="Roboto"/>
                <a:ea typeface="Roboto"/>
                <a:cs typeface="Roboto"/>
                <a:sym typeface="Roboto"/>
              </a:rPr>
              <a:t>physical network technicians </a:t>
            </a:r>
            <a:r>
              <a:rPr lang="en" sz="1200">
                <a:latin typeface="Roboto"/>
                <a:ea typeface="Roboto"/>
                <a:cs typeface="Roboto"/>
                <a:sym typeface="Roboto"/>
              </a:rPr>
              <a:t>on staff. They may also manage a Help Desk.</a:t>
            </a:r>
            <a:endParaRPr sz="1200">
              <a:latin typeface="Roboto"/>
              <a:ea typeface="Roboto"/>
              <a:cs typeface="Roboto"/>
              <a:sym typeface="Roboto"/>
            </a:endParaRPr>
          </a:p>
        </p:txBody>
      </p:sp>
      <p:sp>
        <p:nvSpPr>
          <p:cNvPr id="2722" name="Google Shape;2722;p147"/>
          <p:cNvSpPr/>
          <p:nvPr/>
        </p:nvSpPr>
        <p:spPr>
          <a:xfrm>
            <a:off x="3410400" y="2151553"/>
            <a:ext cx="2323200" cy="1187100"/>
          </a:xfrm>
          <a:prstGeom prst="rect">
            <a:avLst/>
          </a:prstGeom>
          <a:solidFill>
            <a:srgbClr val="E06666"/>
          </a:solidFill>
          <a:ln cap="flat" cmpd="sng" w="38100">
            <a:solidFill>
              <a:srgbClr val="DBD9E8"/>
            </a:solidFill>
            <a:prstDash val="solid"/>
            <a:round/>
            <a:headEnd len="sm" w="sm" type="none"/>
            <a:tailEnd len="sm" w="sm" type="none"/>
          </a:ln>
          <a:effectLst>
            <a:outerShdw blurRad="157163" rotWithShape="0" algn="bl" dir="5400000" dist="19050">
              <a:srgbClr val="B4A7D6">
                <a:alpha val="76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IR Manager</a:t>
            </a:r>
            <a:r>
              <a:rPr lang="en">
                <a:latin typeface="Roboto"/>
                <a:ea typeface="Roboto"/>
                <a:cs typeface="Roboto"/>
                <a:sym typeface="Roboto"/>
              </a:rPr>
              <a:t> or </a:t>
            </a:r>
            <a:r>
              <a:rPr b="1" lang="en">
                <a:latin typeface="Roboto"/>
                <a:ea typeface="Roboto"/>
                <a:cs typeface="Roboto"/>
                <a:sym typeface="Roboto"/>
              </a:rPr>
              <a:t>SOC Manager </a:t>
            </a:r>
            <a:r>
              <a:rPr lang="en">
                <a:latin typeface="Roboto"/>
                <a:ea typeface="Roboto"/>
                <a:cs typeface="Roboto"/>
                <a:sym typeface="Roboto"/>
              </a:rPr>
              <a:t>manages and Incident Response unit.</a:t>
            </a:r>
            <a:endParaRPr>
              <a:latin typeface="Roboto"/>
              <a:ea typeface="Roboto"/>
              <a:cs typeface="Roboto"/>
              <a:sym typeface="Roboto"/>
            </a:endParaRPr>
          </a:p>
        </p:txBody>
      </p:sp>
      <p:sp>
        <p:nvSpPr>
          <p:cNvPr id="2723" name="Google Shape;2723;p147"/>
          <p:cNvSpPr/>
          <p:nvPr/>
        </p:nvSpPr>
        <p:spPr>
          <a:xfrm>
            <a:off x="3410400" y="3470210"/>
            <a:ext cx="2323200" cy="1232700"/>
          </a:xfrm>
          <a:prstGeom prst="rect">
            <a:avLst/>
          </a:prstGeom>
          <a:solidFill>
            <a:srgbClr val="F4CCCC"/>
          </a:solidFill>
          <a:ln cap="flat" cmpd="sng" w="38100">
            <a:solidFill>
              <a:srgbClr val="DBD9E8"/>
            </a:solidFill>
            <a:prstDash val="solid"/>
            <a:round/>
            <a:headEnd len="sm" w="sm" type="none"/>
            <a:tailEnd len="sm" w="sm" type="none"/>
          </a:ln>
          <a:effectLst>
            <a:outerShdw blurRad="157163" rotWithShape="0" algn="bl" dir="5400000" dist="19050">
              <a:srgbClr val="B4A7D6">
                <a:alpha val="76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latin typeface="Roboto"/>
                <a:ea typeface="Roboto"/>
                <a:cs typeface="Roboto"/>
                <a:sym typeface="Roboto"/>
              </a:rPr>
              <a:t>An SOC Manager employs </a:t>
            </a:r>
            <a:br>
              <a:rPr lang="en" sz="1200">
                <a:latin typeface="Roboto"/>
                <a:ea typeface="Roboto"/>
                <a:cs typeface="Roboto"/>
                <a:sym typeface="Roboto"/>
              </a:rPr>
            </a:br>
            <a:r>
              <a:rPr b="1" lang="en" sz="1200">
                <a:latin typeface="Roboto"/>
                <a:ea typeface="Roboto"/>
                <a:cs typeface="Roboto"/>
                <a:sym typeface="Roboto"/>
              </a:rPr>
              <a:t>SOC analysts,</a:t>
            </a:r>
            <a:r>
              <a:rPr lang="en" sz="1200">
                <a:latin typeface="Roboto"/>
                <a:ea typeface="Roboto"/>
                <a:cs typeface="Roboto"/>
                <a:sym typeface="Roboto"/>
              </a:rPr>
              <a:t> also known </a:t>
            </a:r>
            <a:br>
              <a:rPr lang="en" sz="1200">
                <a:latin typeface="Roboto"/>
                <a:ea typeface="Roboto"/>
                <a:cs typeface="Roboto"/>
                <a:sym typeface="Roboto"/>
              </a:rPr>
            </a:br>
            <a:r>
              <a:rPr lang="en" sz="1200">
                <a:latin typeface="Roboto"/>
                <a:ea typeface="Roboto"/>
                <a:cs typeface="Roboto"/>
                <a:sym typeface="Roboto"/>
              </a:rPr>
              <a:t>as </a:t>
            </a:r>
            <a:r>
              <a:rPr b="1" lang="en" sz="1200">
                <a:latin typeface="Roboto"/>
                <a:ea typeface="Roboto"/>
                <a:cs typeface="Roboto"/>
                <a:sym typeface="Roboto"/>
              </a:rPr>
              <a:t>security analysts</a:t>
            </a:r>
            <a:r>
              <a:rPr lang="en" sz="1200">
                <a:latin typeface="Roboto"/>
                <a:ea typeface="Roboto"/>
                <a:cs typeface="Roboto"/>
                <a:sym typeface="Roboto"/>
              </a:rPr>
              <a:t> or </a:t>
            </a:r>
            <a:r>
              <a:rPr b="1" lang="en" sz="1200">
                <a:latin typeface="Roboto"/>
                <a:ea typeface="Roboto"/>
                <a:cs typeface="Roboto"/>
                <a:sym typeface="Roboto"/>
              </a:rPr>
              <a:t>incident handlers</a:t>
            </a:r>
            <a:r>
              <a:rPr lang="en" sz="1200">
                <a:latin typeface="Roboto"/>
                <a:ea typeface="Roboto"/>
                <a:cs typeface="Roboto"/>
                <a:sym typeface="Roboto"/>
              </a:rPr>
              <a:t>.</a:t>
            </a:r>
            <a:br>
              <a:rPr b="1" lang="en" sz="1200">
                <a:latin typeface="Roboto"/>
                <a:ea typeface="Roboto"/>
                <a:cs typeface="Roboto"/>
                <a:sym typeface="Roboto"/>
              </a:rPr>
            </a:br>
            <a:br>
              <a:rPr b="1" lang="en" sz="1200">
                <a:latin typeface="Roboto"/>
                <a:ea typeface="Roboto"/>
                <a:cs typeface="Roboto"/>
                <a:sym typeface="Roboto"/>
              </a:rPr>
            </a:br>
            <a:endParaRPr sz="1200">
              <a:latin typeface="Roboto"/>
              <a:ea typeface="Roboto"/>
              <a:cs typeface="Roboto"/>
              <a:sym typeface="Roboto"/>
            </a:endParaRPr>
          </a:p>
        </p:txBody>
      </p:sp>
      <p:sp>
        <p:nvSpPr>
          <p:cNvPr id="2724" name="Google Shape;2724;p147"/>
          <p:cNvSpPr/>
          <p:nvPr/>
        </p:nvSpPr>
        <p:spPr>
          <a:xfrm>
            <a:off x="6056600" y="2151553"/>
            <a:ext cx="2323200" cy="1187100"/>
          </a:xfrm>
          <a:prstGeom prst="rect">
            <a:avLst/>
          </a:prstGeom>
          <a:solidFill>
            <a:srgbClr val="8E7CC3"/>
          </a:solidFill>
          <a:ln cap="flat" cmpd="sng" w="38100">
            <a:solidFill>
              <a:srgbClr val="DBD9E8"/>
            </a:solidFill>
            <a:prstDash val="solid"/>
            <a:round/>
            <a:headEnd len="sm" w="sm" type="none"/>
            <a:tailEnd len="sm" w="sm" type="none"/>
          </a:ln>
          <a:effectLst>
            <a:outerShdw blurRad="157163" rotWithShape="0" algn="bl" dir="5400000" dist="19050">
              <a:srgbClr val="B4A7D6">
                <a:alpha val="76000"/>
              </a:srgbClr>
            </a:outerShdw>
          </a:effectLst>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rPr b="1" lang="en">
                <a:latin typeface="Roboto"/>
                <a:ea typeface="Roboto"/>
                <a:cs typeface="Roboto"/>
                <a:sym typeface="Roboto"/>
              </a:rPr>
              <a:t>Security Architect </a:t>
            </a:r>
            <a:r>
              <a:rPr lang="en">
                <a:latin typeface="Roboto"/>
                <a:ea typeface="Roboto"/>
                <a:cs typeface="Roboto"/>
                <a:sym typeface="Roboto"/>
              </a:rPr>
              <a:t>is in charge of application security.</a:t>
            </a:r>
            <a:endParaRPr>
              <a:latin typeface="Roboto"/>
              <a:ea typeface="Roboto"/>
              <a:cs typeface="Roboto"/>
              <a:sym typeface="Roboto"/>
            </a:endParaRPr>
          </a:p>
        </p:txBody>
      </p:sp>
      <p:sp>
        <p:nvSpPr>
          <p:cNvPr id="2725" name="Google Shape;2725;p147"/>
          <p:cNvSpPr/>
          <p:nvPr/>
        </p:nvSpPr>
        <p:spPr>
          <a:xfrm>
            <a:off x="6056600" y="3470210"/>
            <a:ext cx="2323200" cy="1232700"/>
          </a:xfrm>
          <a:prstGeom prst="rect">
            <a:avLst/>
          </a:prstGeom>
          <a:solidFill>
            <a:srgbClr val="D2C9EB"/>
          </a:solidFill>
          <a:ln cap="flat" cmpd="sng" w="38100">
            <a:solidFill>
              <a:srgbClr val="DBD9E8"/>
            </a:solidFill>
            <a:prstDash val="solid"/>
            <a:round/>
            <a:headEnd len="sm" w="sm" type="none"/>
            <a:tailEnd len="sm" w="sm" type="none"/>
          </a:ln>
          <a:effectLst>
            <a:outerShdw blurRad="157163" rotWithShape="0" algn="bl" dir="5400000" dist="19050">
              <a:srgbClr val="B4A7D6">
                <a:alpha val="76000"/>
              </a:srgbClr>
            </a:outerShdw>
          </a:effectLst>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latin typeface="Roboto"/>
                <a:ea typeface="Roboto"/>
                <a:cs typeface="Roboto"/>
                <a:sym typeface="Roboto"/>
              </a:rPr>
              <a:t>A Security Architect typically manages </a:t>
            </a:r>
            <a:r>
              <a:rPr b="1" lang="en" sz="1200">
                <a:latin typeface="Roboto"/>
                <a:ea typeface="Roboto"/>
                <a:cs typeface="Roboto"/>
                <a:sym typeface="Roboto"/>
              </a:rPr>
              <a:t>security engineers </a:t>
            </a:r>
            <a:r>
              <a:rPr lang="en" sz="1200">
                <a:latin typeface="Roboto"/>
                <a:ea typeface="Roboto"/>
                <a:cs typeface="Roboto"/>
                <a:sym typeface="Roboto"/>
              </a:rPr>
              <a:t>and </a:t>
            </a:r>
            <a:r>
              <a:rPr b="1" lang="en" sz="1200">
                <a:latin typeface="Roboto"/>
                <a:ea typeface="Roboto"/>
                <a:cs typeface="Roboto"/>
                <a:sym typeface="Roboto"/>
              </a:rPr>
              <a:t>software engineers.</a:t>
            </a:r>
            <a:br>
              <a:rPr b="1" lang="en" sz="1200">
                <a:latin typeface="Roboto"/>
                <a:ea typeface="Roboto"/>
                <a:cs typeface="Roboto"/>
                <a:sym typeface="Roboto"/>
              </a:rPr>
            </a:br>
            <a:br>
              <a:rPr b="1" lang="en" sz="1200">
                <a:latin typeface="Roboto"/>
                <a:ea typeface="Roboto"/>
                <a:cs typeface="Roboto"/>
                <a:sym typeface="Roboto"/>
              </a:rPr>
            </a:br>
            <a:br>
              <a:rPr b="1" lang="en" sz="1200">
                <a:latin typeface="Roboto"/>
                <a:ea typeface="Roboto"/>
                <a:cs typeface="Roboto"/>
                <a:sym typeface="Roboto"/>
              </a:rPr>
            </a:br>
            <a:endParaRPr sz="12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9" name="Shape 2729"/>
        <p:cNvGrpSpPr/>
        <p:nvPr/>
      </p:nvGrpSpPr>
      <p:grpSpPr>
        <a:xfrm>
          <a:off x="0" y="0"/>
          <a:ext cx="0" cy="0"/>
          <a:chOff x="0" y="0"/>
          <a:chExt cx="0" cy="0"/>
        </a:xfrm>
      </p:grpSpPr>
      <p:sp>
        <p:nvSpPr>
          <p:cNvPr id="2730" name="Google Shape;2730;p14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731" name="Google Shape;2731;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32" name="Google Shape;2732;p14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000">
                <a:latin typeface="Roboto Medium"/>
                <a:ea typeface="Roboto Medium"/>
                <a:cs typeface="Roboto Medium"/>
                <a:sym typeface="Roboto Medium"/>
              </a:rPr>
              <a:t>Activity:</a:t>
            </a:r>
            <a:r>
              <a:rPr lang="en" sz="3000">
                <a:latin typeface="Roboto Light"/>
                <a:ea typeface="Roboto Light"/>
                <a:cs typeface="Roboto Light"/>
                <a:sym typeface="Roboto Light"/>
              </a:rPr>
              <a:t> </a:t>
            </a:r>
            <a:r>
              <a:rPr lang="en">
                <a:latin typeface="Roboto Light"/>
                <a:ea typeface="Roboto Light"/>
                <a:cs typeface="Roboto Light"/>
                <a:sym typeface="Roboto Light"/>
              </a:rPr>
              <a:t>Designing a Security Org Chart</a:t>
            </a:r>
            <a:endParaRPr>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In the next activity, you will create an organizational chart based on a description of the client company.</a:t>
            </a:r>
            <a:endParaRPr sz="1800">
              <a:latin typeface="Roboto Light"/>
              <a:ea typeface="Roboto Light"/>
              <a:cs typeface="Roboto Light"/>
              <a:sym typeface="Roboto Light"/>
            </a:endParaRPr>
          </a:p>
          <a:p>
            <a:pPr indent="0" lvl="0" marL="0" rtl="0" algn="l">
              <a:spcBef>
                <a:spcPts val="800"/>
              </a:spcBef>
              <a:spcAft>
                <a:spcPts val="800"/>
              </a:spcAft>
              <a:buNone/>
            </a:pPr>
            <a:r>
              <a:rPr i="1" lang="en" sz="1800">
                <a:latin typeface="Roboto Light"/>
                <a:ea typeface="Roboto Light"/>
                <a:cs typeface="Roboto Light"/>
                <a:sym typeface="Roboto Light"/>
              </a:rPr>
              <a:t>Instructions shared on Slack.</a:t>
            </a:r>
            <a:endParaRPr i="1" sz="1800">
              <a:latin typeface="Roboto Light"/>
              <a:ea typeface="Roboto Light"/>
              <a:cs typeface="Roboto Light"/>
              <a:sym typeface="Robo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6" name="Shape 2736"/>
        <p:cNvGrpSpPr/>
        <p:nvPr/>
      </p:nvGrpSpPr>
      <p:grpSpPr>
        <a:xfrm>
          <a:off x="0" y="0"/>
          <a:ext cx="0" cy="0"/>
          <a:chOff x="0" y="0"/>
          <a:chExt cx="0" cy="0"/>
        </a:xfrm>
      </p:grpSpPr>
      <p:sp>
        <p:nvSpPr>
          <p:cNvPr id="2737" name="Google Shape;2737;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38" name="Google Shape;2738;p149"/>
          <p:cNvSpPr txBox="1"/>
          <p:nvPr/>
        </p:nvSpPr>
        <p:spPr>
          <a:xfrm>
            <a:off x="0" y="3557375"/>
            <a:ext cx="91440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3000">
                <a:solidFill>
                  <a:schemeClr val="dk1"/>
                </a:solidFill>
                <a:latin typeface="Roboto Light"/>
                <a:ea typeface="Roboto Light"/>
                <a:cs typeface="Roboto Light"/>
                <a:sym typeface="Roboto Light"/>
              </a:rPr>
              <a:t>Designing a </a:t>
            </a:r>
            <a:r>
              <a:rPr lang="en" sz="3000">
                <a:solidFill>
                  <a:schemeClr val="dk1"/>
                </a:solidFill>
                <a:latin typeface="Roboto Light"/>
                <a:ea typeface="Roboto Light"/>
                <a:cs typeface="Roboto Light"/>
                <a:sym typeface="Roboto Light"/>
              </a:rPr>
              <a:t>Security Org Chart</a:t>
            </a:r>
            <a:endParaRPr sz="3000">
              <a:solidFill>
                <a:srgbClr val="990000"/>
              </a:solidFill>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2" name="Shape 2742"/>
        <p:cNvGrpSpPr/>
        <p:nvPr/>
      </p:nvGrpSpPr>
      <p:grpSpPr>
        <a:xfrm>
          <a:off x="0" y="0"/>
          <a:ext cx="0" cy="0"/>
          <a:chOff x="0" y="0"/>
          <a:chExt cx="0" cy="0"/>
        </a:xfrm>
      </p:grpSpPr>
      <p:sp>
        <p:nvSpPr>
          <p:cNvPr id="2743" name="Google Shape;2743;p15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descr="Countdown clock starting at 10 minutes. Sound at start/end.&#10;Useful for timing your talk/presentation, for example. The circle animation gives a clear indication of the amount of elapsed time." id="2744" name="Google Shape;2744;p150" title="10 Minute Countdown Timer">
            <a:hlinkClick r:id="rId3"/>
          </p:cNvPr>
          <p:cNvPicPr preferRelativeResize="0"/>
          <p:nvPr/>
        </p:nvPicPr>
        <p:blipFill>
          <a:blip r:embed="rId4">
            <a:alphaModFix/>
          </a:blip>
          <a:stretch>
            <a:fillRect/>
          </a:stretch>
        </p:blipFill>
        <p:spPr>
          <a:xfrm>
            <a:off x="209025" y="3114400"/>
            <a:ext cx="2359175" cy="1769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8" name="Shape 2748"/>
        <p:cNvGrpSpPr/>
        <p:nvPr/>
      </p:nvGrpSpPr>
      <p:grpSpPr>
        <a:xfrm>
          <a:off x="0" y="0"/>
          <a:ext cx="0" cy="0"/>
          <a:chOff x="0" y="0"/>
          <a:chExt cx="0" cy="0"/>
        </a:xfrm>
      </p:grpSpPr>
      <p:sp>
        <p:nvSpPr>
          <p:cNvPr id="2749" name="Google Shape;2749;p15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Culture Framework: </a:t>
            </a:r>
            <a:br>
              <a:rPr lang="en"/>
            </a:br>
            <a:r>
              <a:rPr lang="en"/>
              <a:t>Action Plan </a:t>
            </a:r>
            <a:endParaRPr/>
          </a:p>
        </p:txBody>
      </p:sp>
      <p:sp>
        <p:nvSpPr>
          <p:cNvPr id="2750" name="Google Shape;2750;p1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51" name="Google Shape;2751;p15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6" name="Shape 2066"/>
        <p:cNvGrpSpPr/>
        <p:nvPr/>
      </p:nvGrpSpPr>
      <p:grpSpPr>
        <a:xfrm>
          <a:off x="0" y="0"/>
          <a:ext cx="0" cy="0"/>
          <a:chOff x="0" y="0"/>
          <a:chExt cx="0" cy="0"/>
        </a:xfrm>
      </p:grpSpPr>
      <p:sp>
        <p:nvSpPr>
          <p:cNvPr id="2067" name="Google Shape;2067;p107"/>
          <p:cNvSpPr txBox="1"/>
          <p:nvPr>
            <p:ph type="title"/>
          </p:nvPr>
        </p:nvSpPr>
        <p:spPr>
          <a:xfrm>
            <a:off x="2524425" y="1322325"/>
            <a:ext cx="5770200" cy="21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Let’s briefly look at some of this bootcamp’s modules and their corresponding professional roles. </a:t>
            </a:r>
            <a:endParaRPr sz="3200"/>
          </a:p>
        </p:txBody>
      </p:sp>
      <p:sp>
        <p:nvSpPr>
          <p:cNvPr id="2068" name="Google Shape;2068;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1C097"/>
        </a:solidFill>
      </p:bgPr>
    </p:bg>
    <p:spTree>
      <p:nvGrpSpPr>
        <p:cNvPr id="2755" name="Shape 2755"/>
        <p:cNvGrpSpPr/>
        <p:nvPr/>
      </p:nvGrpSpPr>
      <p:grpSpPr>
        <a:xfrm>
          <a:off x="0" y="0"/>
          <a:ext cx="0" cy="0"/>
          <a:chOff x="0" y="0"/>
          <a:chExt cx="0" cy="0"/>
        </a:xfrm>
      </p:grpSpPr>
      <p:sp>
        <p:nvSpPr>
          <p:cNvPr id="2756" name="Google Shape;2756;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Back to Our Security Scenario...</a:t>
            </a:r>
            <a:endParaRPr>
              <a:solidFill>
                <a:srgbClr val="FFFFFF"/>
              </a:solidFill>
            </a:endParaRPr>
          </a:p>
          <a:p>
            <a:pPr indent="0" lvl="0" marL="0" rtl="0" algn="l">
              <a:spcBef>
                <a:spcPts val="0"/>
              </a:spcBef>
              <a:spcAft>
                <a:spcPts val="0"/>
              </a:spcAft>
              <a:buNone/>
            </a:pPr>
            <a:r>
              <a:t/>
            </a:r>
            <a:endParaRPr/>
          </a:p>
        </p:txBody>
      </p:sp>
      <p:sp>
        <p:nvSpPr>
          <p:cNvPr id="2757" name="Google Shape;2757;p152"/>
          <p:cNvSpPr txBox="1"/>
          <p:nvPr>
            <p:ph idx="1" type="subTitle"/>
          </p:nvPr>
        </p:nvSpPr>
        <p:spPr>
          <a:xfrm>
            <a:off x="0" y="762300"/>
            <a:ext cx="4246800" cy="4129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latin typeface="Roboto Medium"/>
              <a:ea typeface="Roboto Medium"/>
              <a:cs typeface="Roboto Medium"/>
              <a:sym typeface="Roboto Medium"/>
            </a:endParaRPr>
          </a:p>
          <a:p>
            <a:pPr indent="0" lvl="0" marL="0" rtl="0" algn="l">
              <a:spcBef>
                <a:spcPts val="800"/>
              </a:spcBef>
              <a:spcAft>
                <a:spcPts val="0"/>
              </a:spcAft>
              <a:buNone/>
            </a:pPr>
            <a:r>
              <a:t/>
            </a:r>
            <a:endParaRPr>
              <a:latin typeface="Roboto Medium"/>
              <a:ea typeface="Roboto Medium"/>
              <a:cs typeface="Roboto Medium"/>
              <a:sym typeface="Roboto Medium"/>
            </a:endParaRPr>
          </a:p>
          <a:p>
            <a:pPr indent="-317500" lvl="0" marL="457200" rtl="0" algn="l">
              <a:spcBef>
                <a:spcPts val="800"/>
              </a:spcBef>
              <a:spcAft>
                <a:spcPts val="0"/>
              </a:spcAft>
              <a:buSzPts val="1400"/>
              <a:buChar char="●"/>
            </a:pPr>
            <a:r>
              <a:rPr lang="en"/>
              <a:t>Employees are clicking on links and downloading attachments in these emails. </a:t>
            </a:r>
            <a:br>
              <a:rPr lang="en"/>
            </a:br>
            <a:endParaRPr/>
          </a:p>
          <a:p>
            <a:pPr indent="-317500" lvl="0" marL="457200" rtl="0" algn="l">
              <a:spcBef>
                <a:spcPts val="0"/>
              </a:spcBef>
              <a:spcAft>
                <a:spcPts val="0"/>
              </a:spcAft>
              <a:buSzPts val="1400"/>
              <a:buChar char="●"/>
            </a:pPr>
            <a:r>
              <a:rPr lang="en"/>
              <a:t>The organization’s security team determined that many of the links and attachments contain malware.</a:t>
            </a:r>
            <a:endParaRPr/>
          </a:p>
        </p:txBody>
      </p:sp>
      <p:sp>
        <p:nvSpPr>
          <p:cNvPr id="2758" name="Google Shape;2758;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759" name="Google Shape;2759;p152"/>
          <p:cNvPicPr preferRelativeResize="0"/>
          <p:nvPr/>
        </p:nvPicPr>
        <p:blipFill>
          <a:blip r:embed="rId3">
            <a:alphaModFix/>
          </a:blip>
          <a:stretch>
            <a:fillRect/>
          </a:stretch>
        </p:blipFill>
        <p:spPr>
          <a:xfrm>
            <a:off x="3503310" y="762300"/>
            <a:ext cx="5729191" cy="4271101"/>
          </a:xfrm>
          <a:prstGeom prst="rect">
            <a:avLst/>
          </a:prstGeom>
          <a:noFill/>
          <a:ln>
            <a:noFill/>
          </a:ln>
        </p:spPr>
      </p:pic>
      <p:sp>
        <p:nvSpPr>
          <p:cNvPr id="2760" name="Google Shape;2760;p152"/>
          <p:cNvSpPr txBox="1"/>
          <p:nvPr/>
        </p:nvSpPr>
        <p:spPr>
          <a:xfrm>
            <a:off x="405625" y="762300"/>
            <a:ext cx="55572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1"/>
              </a:buClr>
              <a:buSzPts val="1100"/>
              <a:buFont typeface="Arial"/>
              <a:buNone/>
            </a:pPr>
            <a:r>
              <a:rPr lang="en" sz="1800">
                <a:solidFill>
                  <a:schemeClr val="dk1"/>
                </a:solidFill>
                <a:latin typeface="Roboto Medium"/>
                <a:ea typeface="Roboto Medium"/>
                <a:cs typeface="Roboto Medium"/>
                <a:sym typeface="Roboto Medium"/>
              </a:rPr>
              <a:t>Employees are receiving emails to their work accounts from external sources.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4" name="Shape 2764"/>
        <p:cNvGrpSpPr/>
        <p:nvPr/>
      </p:nvGrpSpPr>
      <p:grpSpPr>
        <a:xfrm>
          <a:off x="0" y="0"/>
          <a:ext cx="0" cy="0"/>
          <a:chOff x="0" y="0"/>
          <a:chExt cx="0" cy="0"/>
        </a:xfrm>
      </p:grpSpPr>
      <p:pic>
        <p:nvPicPr>
          <p:cNvPr id="2765" name="Google Shape;2765;p153"/>
          <p:cNvPicPr preferRelativeResize="0"/>
          <p:nvPr/>
        </p:nvPicPr>
        <p:blipFill rotWithShape="1">
          <a:blip r:embed="rId3">
            <a:alphaModFix/>
          </a:blip>
          <a:srcRect b="6666" l="0" r="5213" t="16799"/>
          <a:stretch/>
        </p:blipFill>
        <p:spPr>
          <a:xfrm>
            <a:off x="-12300" y="0"/>
            <a:ext cx="9168600" cy="5215450"/>
          </a:xfrm>
          <a:prstGeom prst="rect">
            <a:avLst/>
          </a:prstGeom>
          <a:noFill/>
          <a:ln>
            <a:noFill/>
          </a:ln>
        </p:spPr>
      </p:pic>
      <p:sp>
        <p:nvSpPr>
          <p:cNvPr id="2766" name="Google Shape;2766;p153"/>
          <p:cNvSpPr/>
          <p:nvPr/>
        </p:nvSpPr>
        <p:spPr>
          <a:xfrm>
            <a:off x="-12300" y="0"/>
            <a:ext cx="5613300" cy="5215500"/>
          </a:xfrm>
          <a:prstGeom prst="rect">
            <a:avLst/>
          </a:prstGeom>
          <a:solidFill>
            <a:srgbClr val="C0F8F7">
              <a:alpha val="88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Culture Framework Steps</a:t>
            </a:r>
            <a:endParaRPr/>
          </a:p>
        </p:txBody>
      </p:sp>
      <p:sp>
        <p:nvSpPr>
          <p:cNvPr id="2768" name="Google Shape;2768;p153"/>
          <p:cNvSpPr txBox="1"/>
          <p:nvPr>
            <p:ph idx="1" type="subTitle"/>
          </p:nvPr>
        </p:nvSpPr>
        <p:spPr>
          <a:xfrm>
            <a:off x="0" y="675975"/>
            <a:ext cx="5728500" cy="164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Step 1</a:t>
            </a:r>
            <a:r>
              <a:rPr lang="en"/>
              <a:t>: The Security Culture Framework (SCF) Team meets to assess the impact of the phishing incident and the risk posed by future campaigns. This discussion includes:</a:t>
            </a:r>
            <a:endParaRPr/>
          </a:p>
        </p:txBody>
      </p:sp>
      <p:sp>
        <p:nvSpPr>
          <p:cNvPr id="2769" name="Google Shape;2769;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70" name="Google Shape;2770;p153"/>
          <p:cNvSpPr txBox="1"/>
          <p:nvPr>
            <p:ph idx="3" type="body"/>
          </p:nvPr>
        </p:nvSpPr>
        <p:spPr>
          <a:xfrm>
            <a:off x="533575" y="2139175"/>
            <a:ext cx="5253300" cy="274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An assessment of the damage done by the previous phishing incident.</a:t>
            </a:r>
            <a:endParaRPr sz="1600"/>
          </a:p>
          <a:p>
            <a:pPr indent="0" lvl="0" marL="0" rtl="0" algn="l">
              <a:spcBef>
                <a:spcPts val="800"/>
              </a:spcBef>
              <a:spcAft>
                <a:spcPts val="0"/>
              </a:spcAft>
              <a:buNone/>
            </a:pPr>
            <a:r>
              <a:rPr lang="en" sz="1600"/>
              <a:t>Using a pentesting phishing attack to show how many employees download malicious files. This assessment might find a 10% click-through rate, meaning that 10% of employees downloaded malicious email attachments.</a:t>
            </a:r>
            <a:endParaRPr sz="1600"/>
          </a:p>
          <a:p>
            <a:pPr indent="0" lvl="0" marL="0" rtl="0" algn="l">
              <a:spcBef>
                <a:spcPts val="800"/>
              </a:spcBef>
              <a:spcAft>
                <a:spcPts val="800"/>
              </a:spcAft>
              <a:buNone/>
            </a:pPr>
            <a:r>
              <a:rPr lang="en" sz="1600"/>
              <a:t>Setting a target click-through rate. The team might decide that a 5% click-through rate is acceptable.</a:t>
            </a:r>
            <a:endParaRPr sz="1600"/>
          </a:p>
        </p:txBody>
      </p:sp>
      <p:cxnSp>
        <p:nvCxnSpPr>
          <p:cNvPr id="2771" name="Google Shape;2771;p153"/>
          <p:cNvCxnSpPr/>
          <p:nvPr/>
        </p:nvCxnSpPr>
        <p:spPr>
          <a:xfrm>
            <a:off x="274375" y="640080"/>
            <a:ext cx="5047500" cy="0"/>
          </a:xfrm>
          <a:prstGeom prst="straightConnector1">
            <a:avLst/>
          </a:prstGeom>
          <a:noFill/>
          <a:ln cap="flat" cmpd="sng" w="9525">
            <a:solidFill>
              <a:schemeClr val="dk2"/>
            </a:solidFill>
            <a:prstDash val="solid"/>
            <a:round/>
            <a:headEnd len="med" w="med" type="none"/>
            <a:tailEnd len="med" w="med" type="none"/>
          </a:ln>
        </p:spPr>
      </p:cxnSp>
      <p:cxnSp>
        <p:nvCxnSpPr>
          <p:cNvPr id="2772" name="Google Shape;2772;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73" name="Google Shape;2773;p153"/>
          <p:cNvPicPr preferRelativeResize="0"/>
          <p:nvPr/>
        </p:nvPicPr>
        <p:blipFill rotWithShape="1">
          <a:blip r:embed="rId4">
            <a:alphaModFix amt="60000"/>
          </a:blip>
          <a:srcRect b="2561" l="0" r="0" t="2552"/>
          <a:stretch/>
        </p:blipFill>
        <p:spPr>
          <a:xfrm>
            <a:off x="378349" y="2132135"/>
            <a:ext cx="434875" cy="330500"/>
          </a:xfrm>
          <a:prstGeom prst="rect">
            <a:avLst/>
          </a:prstGeom>
          <a:noFill/>
          <a:ln>
            <a:noFill/>
          </a:ln>
        </p:spPr>
      </p:pic>
      <p:pic>
        <p:nvPicPr>
          <p:cNvPr id="2774" name="Google Shape;2774;p153"/>
          <p:cNvPicPr preferRelativeResize="0"/>
          <p:nvPr/>
        </p:nvPicPr>
        <p:blipFill rotWithShape="1">
          <a:blip r:embed="rId4">
            <a:alphaModFix amt="60000"/>
          </a:blip>
          <a:srcRect b="2561" l="0" r="0" t="2552"/>
          <a:stretch/>
        </p:blipFill>
        <p:spPr>
          <a:xfrm>
            <a:off x="378349" y="2718523"/>
            <a:ext cx="434875" cy="330500"/>
          </a:xfrm>
          <a:prstGeom prst="rect">
            <a:avLst/>
          </a:prstGeom>
          <a:noFill/>
          <a:ln>
            <a:noFill/>
          </a:ln>
        </p:spPr>
      </p:pic>
      <p:pic>
        <p:nvPicPr>
          <p:cNvPr id="2775" name="Google Shape;2775;p153"/>
          <p:cNvPicPr preferRelativeResize="0"/>
          <p:nvPr/>
        </p:nvPicPr>
        <p:blipFill rotWithShape="1">
          <a:blip r:embed="rId4">
            <a:alphaModFix amt="60000"/>
          </a:blip>
          <a:srcRect b="2561" l="0" r="0" t="2552"/>
          <a:stretch/>
        </p:blipFill>
        <p:spPr>
          <a:xfrm>
            <a:off x="378349" y="4061048"/>
            <a:ext cx="434875" cy="330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9" name="Shape 2779"/>
        <p:cNvGrpSpPr/>
        <p:nvPr/>
      </p:nvGrpSpPr>
      <p:grpSpPr>
        <a:xfrm>
          <a:off x="0" y="0"/>
          <a:ext cx="0" cy="0"/>
          <a:chOff x="0" y="0"/>
          <a:chExt cx="0" cy="0"/>
        </a:xfrm>
      </p:grpSpPr>
      <p:pic>
        <p:nvPicPr>
          <p:cNvPr id="2780" name="Google Shape;2780;p154"/>
          <p:cNvPicPr preferRelativeResize="0"/>
          <p:nvPr/>
        </p:nvPicPr>
        <p:blipFill rotWithShape="1">
          <a:blip r:embed="rId3">
            <a:alphaModFix/>
          </a:blip>
          <a:srcRect b="36305" l="15487" r="8818" t="0"/>
          <a:stretch/>
        </p:blipFill>
        <p:spPr>
          <a:xfrm>
            <a:off x="0" y="0"/>
            <a:ext cx="9168600" cy="5143501"/>
          </a:xfrm>
          <a:prstGeom prst="rect">
            <a:avLst/>
          </a:prstGeom>
          <a:noFill/>
          <a:ln>
            <a:noFill/>
          </a:ln>
        </p:spPr>
      </p:pic>
      <p:sp>
        <p:nvSpPr>
          <p:cNvPr id="2781" name="Google Shape;2781;p154"/>
          <p:cNvSpPr/>
          <p:nvPr/>
        </p:nvSpPr>
        <p:spPr>
          <a:xfrm>
            <a:off x="-12300" y="0"/>
            <a:ext cx="9180900" cy="2330400"/>
          </a:xfrm>
          <a:prstGeom prst="rect">
            <a:avLst/>
          </a:prstGeom>
          <a:solidFill>
            <a:srgbClr val="C9DAF8">
              <a:alpha val="89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54"/>
          <p:cNvSpPr txBox="1"/>
          <p:nvPr>
            <p:ph type="title"/>
          </p:nvPr>
        </p:nvSpPr>
        <p:spPr>
          <a:xfrm>
            <a:off x="-12300" y="0"/>
            <a:ext cx="80457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Culture Framework Steps</a:t>
            </a:r>
            <a:endParaRPr/>
          </a:p>
        </p:txBody>
      </p:sp>
      <p:sp>
        <p:nvSpPr>
          <p:cNvPr id="2783" name="Google Shape;2783;p154"/>
          <p:cNvSpPr txBox="1"/>
          <p:nvPr>
            <p:ph idx="1" type="subTitle"/>
          </p:nvPr>
        </p:nvSpPr>
        <p:spPr>
          <a:xfrm>
            <a:off x="0" y="675975"/>
            <a:ext cx="9363600" cy="1688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Step 2</a:t>
            </a:r>
            <a:r>
              <a:rPr lang="en"/>
              <a:t>: The SCF Team Manager (in this case, the IR manager) meets with the CISO to explain that the previous phishing attack was successful because 10% of employees downloaded files from unknown email addresses.They request a budget to carry out a plan that will bring this number down to 5%, and explain how it will profit the business.</a:t>
            </a:r>
            <a:endParaRPr/>
          </a:p>
        </p:txBody>
      </p:sp>
      <p:sp>
        <p:nvSpPr>
          <p:cNvPr id="2784" name="Google Shape;2784;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cxnSp>
        <p:nvCxnSpPr>
          <p:cNvPr id="2785" name="Google Shape;2785;p1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786" name="Google Shape;2786;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BBB"/>
        </a:solidFill>
      </p:bgPr>
    </p:bg>
    <p:spTree>
      <p:nvGrpSpPr>
        <p:cNvPr id="2790" name="Shape 2790"/>
        <p:cNvGrpSpPr/>
        <p:nvPr/>
      </p:nvGrpSpPr>
      <p:grpSpPr>
        <a:xfrm>
          <a:off x="0" y="0"/>
          <a:ext cx="0" cy="0"/>
          <a:chOff x="0" y="0"/>
          <a:chExt cx="0" cy="0"/>
        </a:xfrm>
      </p:grpSpPr>
      <p:pic>
        <p:nvPicPr>
          <p:cNvPr id="2791" name="Google Shape;2791;p155"/>
          <p:cNvPicPr preferRelativeResize="0"/>
          <p:nvPr/>
        </p:nvPicPr>
        <p:blipFill>
          <a:blip r:embed="rId3">
            <a:alphaModFix/>
          </a:blip>
          <a:stretch>
            <a:fillRect/>
          </a:stretch>
        </p:blipFill>
        <p:spPr>
          <a:xfrm>
            <a:off x="512900" y="752250"/>
            <a:ext cx="8118202" cy="4430900"/>
          </a:xfrm>
          <a:prstGeom prst="rect">
            <a:avLst/>
          </a:prstGeom>
          <a:noFill/>
          <a:ln>
            <a:noFill/>
          </a:ln>
        </p:spPr>
      </p:pic>
      <p:sp>
        <p:nvSpPr>
          <p:cNvPr id="2792" name="Google Shape;2792;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Security Culture Framework Steps</a:t>
            </a:r>
            <a:endParaRPr/>
          </a:p>
        </p:txBody>
      </p:sp>
      <p:sp>
        <p:nvSpPr>
          <p:cNvPr id="2793" name="Google Shape;2793;p155"/>
          <p:cNvSpPr txBox="1"/>
          <p:nvPr>
            <p:ph idx="1" type="subTitle"/>
          </p:nvPr>
        </p:nvSpPr>
        <p:spPr>
          <a:xfrm>
            <a:off x="0" y="675975"/>
            <a:ext cx="9168600" cy="824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Step 3</a:t>
            </a:r>
            <a:r>
              <a:rPr lang="en"/>
              <a:t>: The SCF Team develops a training plan to educate employees.</a:t>
            </a:r>
            <a:endParaRPr sz="1400"/>
          </a:p>
        </p:txBody>
      </p:sp>
      <p:sp>
        <p:nvSpPr>
          <p:cNvPr id="2794" name="Google Shape;2794;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5" name="Google Shape;2795;p155"/>
          <p:cNvSpPr txBox="1"/>
          <p:nvPr>
            <p:ph idx="3" type="body"/>
          </p:nvPr>
        </p:nvSpPr>
        <p:spPr>
          <a:xfrm>
            <a:off x="533575" y="1144950"/>
            <a:ext cx="8622600" cy="711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solidFill>
                  <a:schemeClr val="dk1"/>
                </a:solidFill>
              </a:rPr>
              <a:t>In addition, the SCF Team develops a Supplemental Security Awareness training plan. This plan will only be delivered to employees who continue to click malicious links after training.</a:t>
            </a:r>
            <a:endParaRPr/>
          </a:p>
        </p:txBody>
      </p:sp>
      <p:pic>
        <p:nvPicPr>
          <p:cNvPr id="2796" name="Google Shape;2796;p155"/>
          <p:cNvPicPr preferRelativeResize="0"/>
          <p:nvPr/>
        </p:nvPicPr>
        <p:blipFill rotWithShape="1">
          <a:blip r:embed="rId4">
            <a:alphaModFix amt="60000"/>
          </a:blip>
          <a:srcRect b="2561" l="0" r="0" t="2552"/>
          <a:stretch/>
        </p:blipFill>
        <p:spPr>
          <a:xfrm>
            <a:off x="472124" y="1187298"/>
            <a:ext cx="434875" cy="330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1ECFF"/>
        </a:solidFill>
      </p:bgPr>
    </p:bg>
    <p:spTree>
      <p:nvGrpSpPr>
        <p:cNvPr id="2800" name="Shape 2800"/>
        <p:cNvGrpSpPr/>
        <p:nvPr/>
      </p:nvGrpSpPr>
      <p:grpSpPr>
        <a:xfrm>
          <a:off x="0" y="0"/>
          <a:ext cx="0" cy="0"/>
          <a:chOff x="0" y="0"/>
          <a:chExt cx="0" cy="0"/>
        </a:xfrm>
      </p:grpSpPr>
      <p:sp>
        <p:nvSpPr>
          <p:cNvPr id="2801" name="Google Shape;2801;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What’s the (Action) Plan? </a:t>
            </a:r>
            <a:endParaRPr b="1">
              <a:latin typeface="Roboto"/>
              <a:ea typeface="Roboto"/>
              <a:cs typeface="Roboto"/>
              <a:sym typeface="Roboto"/>
            </a:endParaRPr>
          </a:p>
        </p:txBody>
      </p:sp>
      <p:sp>
        <p:nvSpPr>
          <p:cNvPr id="2802" name="Google Shape;2802;p1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 important considerations when developing a plan:</a:t>
            </a:r>
            <a:endParaRPr/>
          </a:p>
        </p:txBody>
      </p:sp>
      <p:sp>
        <p:nvSpPr>
          <p:cNvPr id="2803" name="Google Shape;2803;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04" name="Google Shape;2804;p156"/>
          <p:cNvSpPr/>
          <p:nvPr/>
        </p:nvSpPr>
        <p:spPr>
          <a:xfrm>
            <a:off x="987313" y="1364275"/>
            <a:ext cx="2762400" cy="2762400"/>
          </a:xfrm>
          <a:prstGeom prst="ellipse">
            <a:avLst/>
          </a:prstGeom>
          <a:solidFill>
            <a:srgbClr val="D0FFF5"/>
          </a:solidFill>
          <a:ln cap="flat" cmpd="sng" w="76200">
            <a:solidFill>
              <a:srgbClr val="E1E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56"/>
          <p:cNvSpPr/>
          <p:nvPr/>
        </p:nvSpPr>
        <p:spPr>
          <a:xfrm>
            <a:off x="3236849" y="1364275"/>
            <a:ext cx="2762400" cy="2762400"/>
          </a:xfrm>
          <a:prstGeom prst="ellipse">
            <a:avLst/>
          </a:prstGeom>
          <a:solidFill>
            <a:srgbClr val="D5E8F4"/>
          </a:solidFill>
          <a:ln cap="flat" cmpd="sng" w="76200">
            <a:solidFill>
              <a:srgbClr val="E1E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56"/>
          <p:cNvSpPr/>
          <p:nvPr/>
        </p:nvSpPr>
        <p:spPr>
          <a:xfrm>
            <a:off x="5394284" y="1364275"/>
            <a:ext cx="2762400" cy="2762400"/>
          </a:xfrm>
          <a:prstGeom prst="ellipse">
            <a:avLst/>
          </a:prstGeom>
          <a:solidFill>
            <a:srgbClr val="EBF1FC"/>
          </a:solidFill>
          <a:ln cap="flat" cmpd="sng" w="76200">
            <a:solidFill>
              <a:srgbClr val="E1E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56"/>
          <p:cNvSpPr txBox="1"/>
          <p:nvPr>
            <p:ph idx="1" type="subTitle"/>
          </p:nvPr>
        </p:nvSpPr>
        <p:spPr>
          <a:xfrm>
            <a:off x="1134863" y="1474600"/>
            <a:ext cx="1784700" cy="25638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800">
                <a:solidFill>
                  <a:schemeClr val="dk1"/>
                </a:solidFill>
                <a:latin typeface="Roboto"/>
                <a:ea typeface="Roboto"/>
                <a:cs typeface="Roboto"/>
                <a:sym typeface="Roboto"/>
              </a:rPr>
              <a:t>When will </a:t>
            </a:r>
            <a:br>
              <a:rPr b="1" lang="en" sz="1800">
                <a:solidFill>
                  <a:schemeClr val="dk1"/>
                </a:solidFill>
                <a:latin typeface="Roboto"/>
                <a:ea typeface="Roboto"/>
                <a:cs typeface="Roboto"/>
                <a:sym typeface="Roboto"/>
              </a:rPr>
            </a:br>
            <a:r>
              <a:rPr b="1" lang="en" sz="1800">
                <a:solidFill>
                  <a:schemeClr val="dk1"/>
                </a:solidFill>
                <a:latin typeface="Roboto"/>
                <a:ea typeface="Roboto"/>
                <a:cs typeface="Roboto"/>
                <a:sym typeface="Roboto"/>
              </a:rPr>
              <a:t>the plan be executed?</a:t>
            </a:r>
            <a:endParaRPr sz="1700">
              <a:solidFill>
                <a:srgbClr val="24292E"/>
              </a:solidFill>
              <a:latin typeface="Roboto"/>
              <a:ea typeface="Roboto"/>
              <a:cs typeface="Roboto"/>
              <a:sym typeface="Roboto"/>
            </a:endParaRPr>
          </a:p>
        </p:txBody>
      </p:sp>
      <p:sp>
        <p:nvSpPr>
          <p:cNvPr id="2808" name="Google Shape;2808;p156"/>
          <p:cNvSpPr txBox="1"/>
          <p:nvPr>
            <p:ph idx="2" type="subTitle"/>
          </p:nvPr>
        </p:nvSpPr>
        <p:spPr>
          <a:xfrm>
            <a:off x="3317938" y="1360500"/>
            <a:ext cx="1865700" cy="25254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300"/>
              </a:spcBef>
              <a:spcAft>
                <a:spcPts val="0"/>
              </a:spcAft>
              <a:buNone/>
            </a:pPr>
            <a:r>
              <a:rPr b="1" lang="en" sz="1800">
                <a:solidFill>
                  <a:schemeClr val="dk1"/>
                </a:solidFill>
                <a:latin typeface="Roboto"/>
                <a:ea typeface="Roboto"/>
                <a:cs typeface="Roboto"/>
                <a:sym typeface="Roboto"/>
              </a:rPr>
              <a:t>When will </a:t>
            </a:r>
            <a:br>
              <a:rPr b="1" lang="en" sz="1800">
                <a:solidFill>
                  <a:schemeClr val="dk1"/>
                </a:solidFill>
                <a:latin typeface="Roboto"/>
                <a:ea typeface="Roboto"/>
                <a:cs typeface="Roboto"/>
                <a:sym typeface="Roboto"/>
              </a:rPr>
            </a:br>
            <a:r>
              <a:rPr b="1" lang="en" sz="1800">
                <a:solidFill>
                  <a:schemeClr val="dk1"/>
                </a:solidFill>
                <a:latin typeface="Roboto"/>
                <a:ea typeface="Roboto"/>
                <a:cs typeface="Roboto"/>
                <a:sym typeface="Roboto"/>
              </a:rPr>
              <a:t>you measure progress? </a:t>
            </a:r>
            <a:endParaRPr sz="1700">
              <a:solidFill>
                <a:srgbClr val="24292E"/>
              </a:solidFill>
              <a:latin typeface="Roboto"/>
              <a:ea typeface="Roboto"/>
              <a:cs typeface="Roboto"/>
              <a:sym typeface="Roboto"/>
            </a:endParaRPr>
          </a:p>
        </p:txBody>
      </p:sp>
      <p:sp>
        <p:nvSpPr>
          <p:cNvPr id="2809" name="Google Shape;2809;p156"/>
          <p:cNvSpPr txBox="1"/>
          <p:nvPr>
            <p:ph idx="3" type="subTitle"/>
          </p:nvPr>
        </p:nvSpPr>
        <p:spPr>
          <a:xfrm>
            <a:off x="5713788" y="1360500"/>
            <a:ext cx="1784700" cy="25254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300"/>
              </a:spcBef>
              <a:spcAft>
                <a:spcPts val="0"/>
              </a:spcAft>
              <a:buNone/>
            </a:pPr>
            <a:r>
              <a:rPr b="1" lang="en" sz="1800">
                <a:solidFill>
                  <a:schemeClr val="dk1"/>
                </a:solidFill>
                <a:latin typeface="Roboto"/>
                <a:ea typeface="Roboto"/>
                <a:cs typeface="Roboto"/>
                <a:sym typeface="Roboto"/>
              </a:rPr>
              <a:t>How will </a:t>
            </a:r>
            <a:br>
              <a:rPr b="1" lang="en" sz="1800">
                <a:solidFill>
                  <a:schemeClr val="dk1"/>
                </a:solidFill>
                <a:latin typeface="Roboto"/>
                <a:ea typeface="Roboto"/>
                <a:cs typeface="Roboto"/>
                <a:sym typeface="Roboto"/>
              </a:rPr>
            </a:br>
            <a:r>
              <a:rPr b="1" lang="en" sz="1800">
                <a:solidFill>
                  <a:schemeClr val="dk1"/>
                </a:solidFill>
                <a:latin typeface="Roboto"/>
                <a:ea typeface="Roboto"/>
                <a:cs typeface="Roboto"/>
                <a:sym typeface="Roboto"/>
              </a:rPr>
              <a:t>you quantify progress?</a:t>
            </a:r>
            <a:endParaRPr sz="1700">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B2FD"/>
        </a:solidFill>
      </p:bgPr>
    </p:bg>
    <p:spTree>
      <p:nvGrpSpPr>
        <p:cNvPr id="2813" name="Shape 2813"/>
        <p:cNvGrpSpPr/>
        <p:nvPr/>
      </p:nvGrpSpPr>
      <p:grpSpPr>
        <a:xfrm>
          <a:off x="0" y="0"/>
          <a:ext cx="0" cy="0"/>
          <a:chOff x="0" y="0"/>
          <a:chExt cx="0" cy="0"/>
        </a:xfrm>
      </p:grpSpPr>
      <p:pic>
        <p:nvPicPr>
          <p:cNvPr id="2814" name="Google Shape;2814;p157"/>
          <p:cNvPicPr preferRelativeResize="0"/>
          <p:nvPr/>
        </p:nvPicPr>
        <p:blipFill rotWithShape="1">
          <a:blip r:embed="rId3">
            <a:alphaModFix/>
          </a:blip>
          <a:srcRect b="0" l="0" r="5096" t="0"/>
          <a:stretch/>
        </p:blipFill>
        <p:spPr>
          <a:xfrm>
            <a:off x="4336700" y="1077375"/>
            <a:ext cx="4819600" cy="3808925"/>
          </a:xfrm>
          <a:prstGeom prst="rect">
            <a:avLst/>
          </a:prstGeom>
          <a:noFill/>
          <a:ln>
            <a:noFill/>
          </a:ln>
        </p:spPr>
      </p:pic>
      <p:sp>
        <p:nvSpPr>
          <p:cNvPr id="2815" name="Google Shape;2815;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What’s the (Action) Plan? </a:t>
            </a:r>
            <a:endParaRPr b="1">
              <a:latin typeface="Roboto"/>
              <a:ea typeface="Roboto"/>
              <a:cs typeface="Roboto"/>
              <a:sym typeface="Roboto"/>
            </a:endParaRPr>
          </a:p>
        </p:txBody>
      </p:sp>
      <p:sp>
        <p:nvSpPr>
          <p:cNvPr id="2816" name="Google Shape;2816;p1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Questions you should ask when developing a plan:</a:t>
            </a:r>
            <a:endParaRPr/>
          </a:p>
        </p:txBody>
      </p:sp>
      <p:sp>
        <p:nvSpPr>
          <p:cNvPr id="2817" name="Google Shape;2817;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8" name="Google Shape;2818;p157"/>
          <p:cNvSpPr txBox="1"/>
          <p:nvPr>
            <p:ph idx="3" type="body"/>
          </p:nvPr>
        </p:nvSpPr>
        <p:spPr>
          <a:xfrm>
            <a:off x="0" y="1102375"/>
            <a:ext cx="5135400" cy="3707700"/>
          </a:xfrm>
          <a:prstGeom prst="rect">
            <a:avLst/>
          </a:prstGeom>
        </p:spPr>
        <p:txBody>
          <a:bodyPr anchorCtr="0" anchor="t" bIns="914400" lIns="457200" spcFirstLastPara="1" rIns="457200" wrap="square" tIns="0">
            <a:noAutofit/>
          </a:bodyPr>
          <a:lstStyle/>
          <a:p>
            <a:pPr indent="-317500" lvl="0" marL="457200" rtl="0" algn="l">
              <a:lnSpc>
                <a:spcPct val="114000"/>
              </a:lnSpc>
              <a:spcBef>
                <a:spcPts val="0"/>
              </a:spcBef>
              <a:spcAft>
                <a:spcPts val="0"/>
              </a:spcAft>
              <a:buSzPts val="1400"/>
              <a:buChar char="●"/>
            </a:pPr>
            <a:r>
              <a:rPr b="1" lang="en"/>
              <a:t>When will the plan be executed?</a:t>
            </a:r>
            <a:br>
              <a:rPr b="1" lang="en"/>
            </a:br>
            <a:r>
              <a:rPr lang="en" sz="1200"/>
              <a:t>The SCF and HR Teams will run the training once every quarter, training 25% of employees each time. This ensures 100% of employees will be trained by the end of the year.</a:t>
            </a:r>
            <a:endParaRPr sz="1200"/>
          </a:p>
          <a:p>
            <a:pPr indent="-317500" lvl="0" marL="457200" rtl="0" algn="l">
              <a:lnSpc>
                <a:spcPct val="114000"/>
              </a:lnSpc>
              <a:spcBef>
                <a:spcPts val="0"/>
              </a:spcBef>
              <a:spcAft>
                <a:spcPts val="0"/>
              </a:spcAft>
              <a:buSzPts val="1400"/>
              <a:buChar char="●"/>
            </a:pPr>
            <a:r>
              <a:rPr b="1" lang="en"/>
              <a:t>When will you measure progress?</a:t>
            </a:r>
            <a:br>
              <a:rPr b="1" lang="en"/>
            </a:br>
            <a:r>
              <a:rPr lang="en" sz="1200"/>
              <a:t>The SCF Team will run a phishing campaign each quarter, targeting only the most recently trained cohort. After all cohorts have been trained, a final campaign will test how well everyone follows the new guidelines over time.</a:t>
            </a:r>
            <a:endParaRPr sz="1200"/>
          </a:p>
          <a:p>
            <a:pPr indent="-317500" lvl="0" marL="457200" rtl="0" algn="l">
              <a:lnSpc>
                <a:spcPct val="113000"/>
              </a:lnSpc>
              <a:spcBef>
                <a:spcPts val="0"/>
              </a:spcBef>
              <a:spcAft>
                <a:spcPts val="0"/>
              </a:spcAft>
              <a:buSzPts val="1400"/>
              <a:buChar char="●"/>
            </a:pPr>
            <a:r>
              <a:rPr b="1" lang="en"/>
              <a:t>How will you quantify progress?</a:t>
            </a:r>
            <a:endParaRPr b="1"/>
          </a:p>
          <a:p>
            <a:pPr indent="0" lvl="0" marL="457200" rtl="0" algn="l">
              <a:lnSpc>
                <a:spcPct val="113000"/>
              </a:lnSpc>
              <a:spcBef>
                <a:spcPts val="0"/>
              </a:spcBef>
              <a:spcAft>
                <a:spcPts val="0"/>
              </a:spcAft>
              <a:buNone/>
            </a:pPr>
            <a:r>
              <a:rPr lang="en" sz="1200"/>
              <a:t>The SCF Team decides to quantify the </a:t>
            </a:r>
            <a:r>
              <a:rPr i="1" lang="en" sz="1200"/>
              <a:t>click-through rate</a:t>
            </a:r>
            <a:r>
              <a:rPr lang="en" sz="1200"/>
              <a:t>, which is the percentage of employees who download malicious links from emails. Their goal is to decrease this number from 10% to 5%.</a:t>
            </a:r>
            <a:endParaRPr sz="1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2" name="Shape 2822"/>
        <p:cNvGrpSpPr/>
        <p:nvPr/>
      </p:nvGrpSpPr>
      <p:grpSpPr>
        <a:xfrm>
          <a:off x="0" y="0"/>
          <a:ext cx="0" cy="0"/>
          <a:chOff x="0" y="0"/>
          <a:chExt cx="0" cy="0"/>
        </a:xfrm>
      </p:grpSpPr>
      <p:sp>
        <p:nvSpPr>
          <p:cNvPr id="2823" name="Google Shape;2823;p15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824" name="Google Shape;2824;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5" name="Google Shape;2825;p158"/>
          <p:cNvSpPr txBox="1"/>
          <p:nvPr>
            <p:ph idx="2" type="title"/>
          </p:nvPr>
        </p:nvSpPr>
        <p:spPr>
          <a:xfrm>
            <a:off x="273900" y="1042875"/>
            <a:ext cx="87840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000">
                <a:latin typeface="Roboto Medium"/>
                <a:ea typeface="Roboto Medium"/>
                <a:cs typeface="Roboto Medium"/>
                <a:sym typeface="Roboto Medium"/>
              </a:rPr>
              <a:t>Activity:</a:t>
            </a:r>
            <a:r>
              <a:rPr lang="en" sz="3000">
                <a:latin typeface="Roboto Light"/>
                <a:ea typeface="Roboto Light"/>
                <a:cs typeface="Roboto Light"/>
                <a:sym typeface="Roboto Light"/>
              </a:rPr>
              <a:t> </a:t>
            </a:r>
            <a:r>
              <a:rPr lang="en" sz="2600">
                <a:latin typeface="Roboto Light"/>
                <a:ea typeface="Roboto Light"/>
                <a:cs typeface="Roboto Light"/>
                <a:sym typeface="Roboto Light"/>
              </a:rPr>
              <a:t>Security Culture Framework: Part 2</a:t>
            </a:r>
            <a:endParaRPr sz="2600">
              <a:latin typeface="Roboto Light"/>
              <a:ea typeface="Roboto Light"/>
              <a:cs typeface="Roboto Light"/>
              <a:sym typeface="Roboto Light"/>
            </a:endParaRPr>
          </a:p>
          <a:p>
            <a:pPr indent="0" lvl="0" marL="0" rtl="0" algn="l">
              <a:spcBef>
                <a:spcPts val="800"/>
              </a:spcBef>
              <a:spcAft>
                <a:spcPts val="0"/>
              </a:spcAft>
              <a:buNone/>
            </a:pPr>
            <a:r>
              <a:rPr lang="en" sz="2000">
                <a:latin typeface="Roboto Light"/>
                <a:ea typeface="Roboto Light"/>
                <a:cs typeface="Roboto Light"/>
                <a:sym typeface="Roboto Light"/>
              </a:rPr>
              <a:t>In this activity, you will complete the plan </a:t>
            </a:r>
            <a:br>
              <a:rPr lang="en" sz="2000">
                <a:latin typeface="Roboto Light"/>
                <a:ea typeface="Roboto Light"/>
                <a:cs typeface="Roboto Light"/>
                <a:sym typeface="Roboto Light"/>
              </a:rPr>
            </a:br>
            <a:r>
              <a:rPr lang="en" sz="2000">
                <a:latin typeface="Roboto Light"/>
                <a:ea typeface="Roboto Light"/>
                <a:cs typeface="Roboto Light"/>
                <a:sym typeface="Roboto Light"/>
              </a:rPr>
              <a:t>you began drafting in Part 1 earlier today.</a:t>
            </a:r>
            <a:endParaRPr sz="2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i="1" lang="en" sz="2000">
                <a:solidFill>
                  <a:schemeClr val="dk1"/>
                </a:solidFill>
                <a:latin typeface="Roboto Light"/>
                <a:ea typeface="Roboto Light"/>
                <a:cs typeface="Roboto Light"/>
                <a:sym typeface="Roboto Light"/>
              </a:rPr>
              <a:t>Instructions shared on Slack.</a:t>
            </a:r>
            <a:endParaRPr i="1" sz="20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0"/>
              </a:spcBef>
              <a:spcAft>
                <a:spcPts val="0"/>
              </a:spcAft>
              <a:buNone/>
            </a:pPr>
            <a:r>
              <a:t/>
            </a:r>
            <a:endParaRPr sz="2000">
              <a:latin typeface="Roboto Light"/>
              <a:ea typeface="Roboto Light"/>
              <a:cs typeface="Roboto Light"/>
              <a:sym typeface="Robo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9" name="Shape 2829"/>
        <p:cNvGrpSpPr/>
        <p:nvPr/>
      </p:nvGrpSpPr>
      <p:grpSpPr>
        <a:xfrm>
          <a:off x="0" y="0"/>
          <a:ext cx="0" cy="0"/>
          <a:chOff x="0" y="0"/>
          <a:chExt cx="0" cy="0"/>
        </a:xfrm>
      </p:grpSpPr>
      <p:sp>
        <p:nvSpPr>
          <p:cNvPr id="2830" name="Google Shape;2830;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31" name="Google Shape;2831;p159"/>
          <p:cNvSpPr txBox="1"/>
          <p:nvPr/>
        </p:nvSpPr>
        <p:spPr>
          <a:xfrm>
            <a:off x="0" y="3557375"/>
            <a:ext cx="91440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3000">
                <a:solidFill>
                  <a:schemeClr val="dk1"/>
                </a:solidFill>
                <a:latin typeface="Roboto Light"/>
                <a:ea typeface="Roboto Light"/>
                <a:cs typeface="Roboto Light"/>
                <a:sym typeface="Roboto Light"/>
              </a:rPr>
              <a:t>Security Culture Framework: Part 2</a:t>
            </a:r>
            <a:endParaRPr sz="3000">
              <a:solidFill>
                <a:srgbClr val="990000"/>
              </a:solidFill>
              <a:latin typeface="Roboto Mono"/>
              <a:ea typeface="Roboto Mono"/>
              <a:cs typeface="Roboto Mono"/>
              <a:sym typeface="Roboto Mon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BF1FC"/>
        </a:solidFill>
      </p:bgPr>
    </p:bg>
    <p:spTree>
      <p:nvGrpSpPr>
        <p:cNvPr id="2835" name="Shape 2835"/>
        <p:cNvGrpSpPr/>
        <p:nvPr/>
      </p:nvGrpSpPr>
      <p:grpSpPr>
        <a:xfrm>
          <a:off x="0" y="0"/>
          <a:ext cx="0" cy="0"/>
          <a:chOff x="0" y="0"/>
          <a:chExt cx="0" cy="0"/>
        </a:xfrm>
      </p:grpSpPr>
      <p:sp>
        <p:nvSpPr>
          <p:cNvPr id="2836" name="Google Shape;2836;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837" name="Google Shape;2837;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Review</a:t>
            </a:r>
            <a:r>
              <a:rPr lang="en">
                <a:solidFill>
                  <a:schemeClr val="dk1"/>
                </a:solidFill>
                <a:latin typeface="Roboto"/>
                <a:ea typeface="Roboto"/>
                <a:cs typeface="Roboto"/>
                <a:sym typeface="Roboto"/>
              </a:rPr>
              <a:t>: </a:t>
            </a:r>
            <a:r>
              <a:rPr lang="en">
                <a:solidFill>
                  <a:schemeClr val="dk1"/>
                </a:solidFill>
                <a:latin typeface="Roboto Light"/>
                <a:ea typeface="Roboto Light"/>
                <a:cs typeface="Roboto Light"/>
                <a:sym typeface="Roboto Light"/>
              </a:rPr>
              <a:t>Security Culture Framework: Part 2 - Sample Solution</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838" name="Google Shape;2838;p160"/>
          <p:cNvSpPr txBox="1"/>
          <p:nvPr>
            <p:ph idx="2" type="body"/>
          </p:nvPr>
        </p:nvSpPr>
        <p:spPr>
          <a:xfrm>
            <a:off x="0" y="752700"/>
            <a:ext cx="9355200" cy="3638100"/>
          </a:xfrm>
          <a:prstGeom prst="rect">
            <a:avLst/>
          </a:prstGeom>
        </p:spPr>
        <p:txBody>
          <a:bodyPr anchorCtr="0" anchor="t" bIns="914400" lIns="457200" spcFirstLastPara="1" rIns="457200" wrap="square" tIns="0">
            <a:noAutofit/>
          </a:bodyPr>
          <a:lstStyle/>
          <a:p>
            <a:pPr indent="0" lvl="0" marL="0" rtl="0" algn="l">
              <a:lnSpc>
                <a:spcPct val="100000"/>
              </a:lnSpc>
              <a:spcBef>
                <a:spcPts val="300"/>
              </a:spcBef>
              <a:spcAft>
                <a:spcPts val="0"/>
              </a:spcAft>
              <a:buClr>
                <a:schemeClr val="dk1"/>
              </a:buClr>
              <a:buSzPts val="1100"/>
              <a:buFont typeface="Arial"/>
              <a:buNone/>
            </a:pPr>
            <a:r>
              <a:rPr b="1" lang="en" sz="1700">
                <a:solidFill>
                  <a:srgbClr val="24292E"/>
                </a:solidFill>
              </a:rPr>
              <a:t>Involve the Right People</a:t>
            </a:r>
            <a:r>
              <a:rPr b="1" lang="en" sz="1700">
                <a:solidFill>
                  <a:srgbClr val="24292E"/>
                </a:solidFill>
              </a:rPr>
              <a:t>: </a:t>
            </a:r>
            <a:r>
              <a:rPr lang="en" sz="1700">
                <a:solidFill>
                  <a:srgbClr val="24292E"/>
                </a:solidFill>
              </a:rPr>
              <a:t>The planning team involves </a:t>
            </a:r>
            <a:r>
              <a:rPr b="1" lang="en" sz="1700">
                <a:solidFill>
                  <a:srgbClr val="24292E"/>
                </a:solidFill>
              </a:rPr>
              <a:t>HR</a:t>
            </a:r>
            <a:r>
              <a:rPr lang="en" sz="1700">
                <a:solidFill>
                  <a:srgbClr val="24292E"/>
                </a:solidFill>
              </a:rPr>
              <a:t>, </a:t>
            </a:r>
            <a:r>
              <a:rPr b="1" lang="en" sz="1700">
                <a:solidFill>
                  <a:srgbClr val="24292E"/>
                </a:solidFill>
              </a:rPr>
              <a:t>Security</a:t>
            </a:r>
            <a:r>
              <a:rPr lang="en" sz="1700">
                <a:solidFill>
                  <a:srgbClr val="24292E"/>
                </a:solidFill>
              </a:rPr>
              <a:t>, </a:t>
            </a:r>
            <a:r>
              <a:rPr b="1" lang="en" sz="1700">
                <a:solidFill>
                  <a:srgbClr val="24292E"/>
                </a:solidFill>
              </a:rPr>
              <a:t>Finance</a:t>
            </a:r>
            <a:r>
              <a:rPr lang="en" sz="1700">
                <a:solidFill>
                  <a:srgbClr val="24292E"/>
                </a:solidFill>
              </a:rPr>
              <a:t>, and </a:t>
            </a:r>
            <a:r>
              <a:rPr b="1" lang="en" sz="1700">
                <a:solidFill>
                  <a:srgbClr val="24292E"/>
                </a:solidFill>
              </a:rPr>
              <a:t>Communications</a:t>
            </a:r>
            <a:r>
              <a:rPr lang="en" sz="1700">
                <a:solidFill>
                  <a:srgbClr val="24292E"/>
                </a:solidFill>
              </a:rPr>
              <a:t>.</a:t>
            </a:r>
            <a:endParaRPr sz="1700">
              <a:solidFill>
                <a:srgbClr val="24292E"/>
              </a:solidFill>
            </a:endParaRPr>
          </a:p>
          <a:p>
            <a:pPr indent="0" lvl="0" marL="0" rtl="0" algn="l">
              <a:lnSpc>
                <a:spcPct val="115000"/>
              </a:lnSpc>
              <a:spcBef>
                <a:spcPts val="1200"/>
              </a:spcBef>
              <a:spcAft>
                <a:spcPts val="0"/>
              </a:spcAft>
              <a:buNone/>
            </a:pPr>
            <a:r>
              <a:rPr lang="en" sz="1200">
                <a:solidFill>
                  <a:srgbClr val="24292E"/>
                </a:solidFill>
              </a:rPr>
              <a:t> </a:t>
            </a:r>
            <a:r>
              <a:rPr b="1" lang="en">
                <a:solidFill>
                  <a:srgbClr val="24292E"/>
                </a:solidFill>
              </a:rPr>
              <a:t>Action Plan:</a:t>
            </a:r>
            <a:endParaRPr b="1">
              <a:solidFill>
                <a:srgbClr val="24292E"/>
              </a:solidFill>
            </a:endParaRPr>
          </a:p>
          <a:p>
            <a:pPr indent="-317500" lvl="0" marL="457200" rtl="0" algn="l">
              <a:lnSpc>
                <a:spcPct val="115000"/>
              </a:lnSpc>
              <a:spcBef>
                <a:spcPts val="400"/>
              </a:spcBef>
              <a:spcAft>
                <a:spcPts val="0"/>
              </a:spcAft>
              <a:buSzPts val="1400"/>
              <a:buChar char="●"/>
            </a:pPr>
            <a:r>
              <a:rPr lang="en"/>
              <a:t>Schedule quarterly trainings</a:t>
            </a:r>
            <a:endParaRPr/>
          </a:p>
          <a:p>
            <a:pPr indent="-317500" lvl="0" marL="457200" rtl="0" algn="l">
              <a:lnSpc>
                <a:spcPct val="115000"/>
              </a:lnSpc>
              <a:spcBef>
                <a:spcPts val="0"/>
              </a:spcBef>
              <a:spcAft>
                <a:spcPts val="0"/>
              </a:spcAft>
              <a:buSzPts val="1400"/>
              <a:buChar char="●"/>
            </a:pPr>
            <a:r>
              <a:rPr lang="en"/>
              <a:t>Design and develop training</a:t>
            </a:r>
            <a:endParaRPr/>
          </a:p>
          <a:p>
            <a:pPr indent="-317500" lvl="0" marL="457200" rtl="0" algn="l">
              <a:lnSpc>
                <a:spcPct val="115000"/>
              </a:lnSpc>
              <a:spcBef>
                <a:spcPts val="0"/>
              </a:spcBef>
              <a:spcAft>
                <a:spcPts val="0"/>
              </a:spcAft>
              <a:buSzPts val="1400"/>
              <a:buChar char="●"/>
            </a:pPr>
            <a:r>
              <a:rPr lang="en"/>
              <a:t>Run quarterly training</a:t>
            </a:r>
            <a:endParaRPr/>
          </a:p>
          <a:p>
            <a:pPr indent="-317500" lvl="0" marL="457200" rtl="0" algn="l">
              <a:lnSpc>
                <a:spcPct val="115000"/>
              </a:lnSpc>
              <a:spcBef>
                <a:spcPts val="0"/>
              </a:spcBef>
              <a:spcAft>
                <a:spcPts val="0"/>
              </a:spcAft>
              <a:buSzPts val="1400"/>
              <a:buChar char="●"/>
            </a:pPr>
            <a:r>
              <a:rPr lang="en"/>
              <a:t>Evaluate impact after each training</a:t>
            </a:r>
            <a:endParaRPr/>
          </a:p>
          <a:p>
            <a:pPr indent="-317500" lvl="0" marL="457200" rtl="0" algn="l">
              <a:lnSpc>
                <a:spcPct val="115000"/>
              </a:lnSpc>
              <a:spcBef>
                <a:spcPts val="0"/>
              </a:spcBef>
              <a:spcAft>
                <a:spcPts val="0"/>
              </a:spcAft>
              <a:buSzPts val="1400"/>
              <a:buChar char="●"/>
            </a:pPr>
            <a:r>
              <a:rPr lang="en"/>
              <a:t>Evaluate overall impact after one year </a:t>
            </a:r>
            <a:endParaRPr/>
          </a:p>
          <a:p>
            <a:pPr indent="0" lvl="0" marL="0" rtl="0" algn="l">
              <a:lnSpc>
                <a:spcPct val="100000"/>
              </a:lnSpc>
              <a:spcBef>
                <a:spcPts val="400"/>
              </a:spcBef>
              <a:spcAft>
                <a:spcPts val="0"/>
              </a:spcAft>
              <a:buClr>
                <a:schemeClr val="dk1"/>
              </a:buClr>
              <a:buSzPts val="1100"/>
              <a:buFont typeface="Arial"/>
              <a:buNone/>
            </a:pPr>
            <a:r>
              <a:rPr b="1" lang="en">
                <a:solidFill>
                  <a:srgbClr val="24292E"/>
                </a:solidFill>
              </a:rPr>
              <a:t>Schedule:</a:t>
            </a:r>
            <a:r>
              <a:rPr lang="en">
                <a:solidFill>
                  <a:srgbClr val="24292E"/>
                </a:solidFill>
              </a:rPr>
              <a:t> The Security and HR Teams decide that </a:t>
            </a:r>
            <a:r>
              <a:rPr i="1" lang="en">
                <a:solidFill>
                  <a:srgbClr val="24292E"/>
                </a:solidFill>
              </a:rPr>
              <a:t>quarterly</a:t>
            </a:r>
            <a:r>
              <a:rPr lang="en">
                <a:solidFill>
                  <a:srgbClr val="24292E"/>
                </a:solidFill>
              </a:rPr>
              <a:t> training </a:t>
            </a:r>
            <a:r>
              <a:rPr lang="en">
                <a:solidFill>
                  <a:srgbClr val="24292E"/>
                </a:solidFill>
              </a:rPr>
              <a:t>makes the most sense.</a:t>
            </a:r>
            <a:endParaRPr>
              <a:solidFill>
                <a:srgbClr val="24292E"/>
              </a:solidFill>
            </a:endParaRPr>
          </a:p>
          <a:p>
            <a:pPr indent="0" lvl="0" marL="0" rtl="0" algn="l">
              <a:lnSpc>
                <a:spcPct val="100000"/>
              </a:lnSpc>
              <a:spcBef>
                <a:spcPts val="800"/>
              </a:spcBef>
              <a:spcAft>
                <a:spcPts val="0"/>
              </a:spcAft>
              <a:buClr>
                <a:schemeClr val="dk1"/>
              </a:buClr>
              <a:buSzPts val="1100"/>
              <a:buFont typeface="Arial"/>
              <a:buNone/>
            </a:pPr>
            <a:r>
              <a:rPr b="1" lang="en">
                <a:solidFill>
                  <a:srgbClr val="24292E"/>
                </a:solidFill>
              </a:rPr>
              <a:t>Metrics and KPIs:</a:t>
            </a:r>
            <a:r>
              <a:rPr lang="en">
                <a:solidFill>
                  <a:srgbClr val="24292E"/>
                </a:solidFill>
              </a:rPr>
              <a:t> The Security team is aiming for 0% of employees to allow tailgating after training</a:t>
            </a:r>
            <a:r>
              <a:rPr lang="en">
                <a:solidFill>
                  <a:srgbClr val="24292E"/>
                </a:solidFill>
              </a:rPr>
              <a:t>.</a:t>
            </a:r>
            <a:endParaRPr b="1">
              <a:solidFill>
                <a:srgbClr val="24292E"/>
              </a:solidFill>
            </a:endParaRPr>
          </a:p>
          <a:p>
            <a:pPr indent="0" lvl="0" marL="0" rtl="0" algn="l">
              <a:lnSpc>
                <a:spcPct val="100000"/>
              </a:lnSpc>
              <a:spcBef>
                <a:spcPts val="800"/>
              </a:spcBef>
              <a:spcAft>
                <a:spcPts val="800"/>
              </a:spcAft>
              <a:buClr>
                <a:schemeClr val="dk1"/>
              </a:buClr>
              <a:buSzPts val="1100"/>
              <a:buFont typeface="Arial"/>
              <a:buNone/>
            </a:pPr>
            <a:r>
              <a:rPr b="1" lang="en">
                <a:solidFill>
                  <a:srgbClr val="24292E"/>
                </a:solidFill>
              </a:rPr>
              <a:t>Measurements</a:t>
            </a:r>
            <a:r>
              <a:rPr b="1" lang="en">
                <a:solidFill>
                  <a:srgbClr val="24292E"/>
                </a:solidFill>
              </a:rPr>
              <a:t>: </a:t>
            </a:r>
            <a:r>
              <a:rPr lang="en">
                <a:solidFill>
                  <a:srgbClr val="24292E"/>
                </a:solidFill>
              </a:rPr>
              <a:t>One month after each quarter's training, security personnel will audit security cameras, </a:t>
            </a:r>
            <a:br>
              <a:rPr lang="en">
                <a:solidFill>
                  <a:srgbClr val="24292E"/>
                </a:solidFill>
              </a:rPr>
            </a:br>
            <a:r>
              <a:rPr lang="en">
                <a:solidFill>
                  <a:srgbClr val="24292E"/>
                </a:solidFill>
              </a:rPr>
              <a:t>and identify the employees allowing tailgating. Those who have already been through training </a:t>
            </a:r>
            <a:br>
              <a:rPr lang="en">
                <a:solidFill>
                  <a:srgbClr val="24292E"/>
                </a:solidFill>
              </a:rPr>
            </a:br>
            <a:r>
              <a:rPr lang="en">
                <a:solidFill>
                  <a:srgbClr val="24292E"/>
                </a:solidFill>
              </a:rPr>
              <a:t>will be disciplined. Those who follow training guidelines will be rewarded. Those who have not yet </a:t>
            </a:r>
            <a:br>
              <a:rPr lang="en">
                <a:solidFill>
                  <a:srgbClr val="24292E"/>
                </a:solidFill>
              </a:rPr>
            </a:br>
            <a:r>
              <a:rPr lang="en">
                <a:solidFill>
                  <a:srgbClr val="24292E"/>
                </a:solidFill>
              </a:rPr>
              <a:t>been trained will be notified that they should stop, but will </a:t>
            </a:r>
            <a:r>
              <a:rPr i="1" lang="en">
                <a:solidFill>
                  <a:srgbClr val="24292E"/>
                </a:solidFill>
              </a:rPr>
              <a:t>not </a:t>
            </a:r>
            <a:r>
              <a:rPr lang="en">
                <a:solidFill>
                  <a:srgbClr val="24292E"/>
                </a:solidFill>
              </a:rPr>
              <a:t>face disciplinary action.</a:t>
            </a:r>
            <a:endParaRPr>
              <a:solidFill>
                <a:srgbClr val="24292E"/>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2" name="Shape 2842"/>
        <p:cNvGrpSpPr/>
        <p:nvPr/>
      </p:nvGrpSpPr>
      <p:grpSpPr>
        <a:xfrm>
          <a:off x="0" y="0"/>
          <a:ext cx="0" cy="0"/>
          <a:chOff x="0" y="0"/>
          <a:chExt cx="0" cy="0"/>
        </a:xfrm>
      </p:grpSpPr>
      <p:sp>
        <p:nvSpPr>
          <p:cNvPr id="2843" name="Google Shape;2843;p16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Controls</a:t>
            </a:r>
            <a:endParaRPr/>
          </a:p>
        </p:txBody>
      </p:sp>
      <p:sp>
        <p:nvSpPr>
          <p:cNvPr id="2844" name="Google Shape;2844;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45" name="Google Shape;2845;p16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2" name="Shape 2072"/>
        <p:cNvGrpSpPr/>
        <p:nvPr/>
      </p:nvGrpSpPr>
      <p:grpSpPr>
        <a:xfrm>
          <a:off x="0" y="0"/>
          <a:ext cx="0" cy="0"/>
          <a:chOff x="0" y="0"/>
          <a:chExt cx="0" cy="0"/>
        </a:xfrm>
      </p:grpSpPr>
      <p:sp>
        <p:nvSpPr>
          <p:cNvPr id="2073" name="Google Shape;2073;p108"/>
          <p:cNvSpPr/>
          <p:nvPr/>
        </p:nvSpPr>
        <p:spPr>
          <a:xfrm rot="-5400000">
            <a:off x="2012800" y="-2007875"/>
            <a:ext cx="5142300" cy="9157500"/>
          </a:xfrm>
          <a:prstGeom prst="rect">
            <a:avLst/>
          </a:prstGeom>
          <a:gradFill>
            <a:gsLst>
              <a:gs pos="0">
                <a:srgbClr val="FFFFFF"/>
              </a:gs>
              <a:gs pos="48000">
                <a:srgbClr val="A3E82B"/>
              </a:gs>
              <a:gs pos="100000">
                <a:srgbClr val="A3E82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08"/>
          <p:cNvSpPr/>
          <p:nvPr/>
        </p:nvSpPr>
        <p:spPr>
          <a:xfrm>
            <a:off x="1730975" y="4348875"/>
            <a:ext cx="8223000" cy="794700"/>
          </a:xfrm>
          <a:prstGeom prst="round2SameRect">
            <a:avLst>
              <a:gd fmla="val 50000" name="adj1"/>
              <a:gd fmla="val 0" name="adj2"/>
            </a:avLst>
          </a:prstGeom>
          <a:solidFill>
            <a:srgbClr val="A3E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5" name="Google Shape;2075;p108"/>
          <p:cNvPicPr preferRelativeResize="0"/>
          <p:nvPr/>
        </p:nvPicPr>
        <p:blipFill rotWithShape="1">
          <a:blip r:embed="rId3">
            <a:alphaModFix/>
          </a:blip>
          <a:srcRect b="6611" l="13472" r="15129" t="0"/>
          <a:stretch/>
        </p:blipFill>
        <p:spPr>
          <a:xfrm>
            <a:off x="1374400" y="478975"/>
            <a:ext cx="6528274" cy="4803200"/>
          </a:xfrm>
          <a:prstGeom prst="rect">
            <a:avLst/>
          </a:prstGeom>
          <a:noFill/>
          <a:ln>
            <a:noFill/>
          </a:ln>
          <a:effectLst>
            <a:outerShdw blurRad="285750" rotWithShape="0" algn="bl" dir="3120000" dist="133350">
              <a:srgbClr val="000000">
                <a:alpha val="34000"/>
              </a:srgbClr>
            </a:outerShdw>
          </a:effectLst>
        </p:spPr>
      </p:pic>
      <p:sp>
        <p:nvSpPr>
          <p:cNvPr id="2076" name="Google Shape;2076;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77" name="Google Shape;2077;p108"/>
          <p:cNvSpPr txBox="1"/>
          <p:nvPr>
            <p:ph idx="1" type="subTitle"/>
          </p:nvPr>
        </p:nvSpPr>
        <p:spPr>
          <a:xfrm>
            <a:off x="1822100" y="1206200"/>
            <a:ext cx="5997300" cy="2926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latin typeface="Roboto Medium"/>
                <a:ea typeface="Roboto Medium"/>
                <a:cs typeface="Roboto Medium"/>
                <a:sym typeface="Roboto Medium"/>
              </a:rPr>
              <a:t>These units introduce the fundamentals </a:t>
            </a:r>
            <a:br>
              <a:rPr lang="en" sz="1600">
                <a:latin typeface="Roboto Medium"/>
                <a:ea typeface="Roboto Medium"/>
                <a:cs typeface="Roboto Medium"/>
                <a:sym typeface="Roboto Medium"/>
              </a:rPr>
            </a:br>
            <a:r>
              <a:rPr lang="en" sz="1600">
                <a:latin typeface="Roboto Medium"/>
                <a:ea typeface="Roboto Medium"/>
                <a:cs typeface="Roboto Medium"/>
                <a:sym typeface="Roboto Medium"/>
              </a:rPr>
              <a:t>of systems administration. </a:t>
            </a:r>
            <a:endParaRPr sz="1600">
              <a:latin typeface="Roboto Medium"/>
              <a:ea typeface="Roboto Medium"/>
              <a:cs typeface="Roboto Medium"/>
              <a:sym typeface="Roboto Medium"/>
            </a:endParaRPr>
          </a:p>
          <a:p>
            <a:pPr indent="0" lvl="0" marL="0" rtl="0" algn="l">
              <a:spcBef>
                <a:spcPts val="800"/>
              </a:spcBef>
              <a:spcAft>
                <a:spcPts val="0"/>
              </a:spcAft>
              <a:buNone/>
            </a:pPr>
            <a:r>
              <a:rPr b="1" lang="en" sz="1600">
                <a:solidFill>
                  <a:srgbClr val="6AA84F"/>
                </a:solidFill>
              </a:rPr>
              <a:t>What We’ll Learn</a:t>
            </a:r>
            <a:r>
              <a:rPr lang="en" sz="1600"/>
              <a:t> </a:t>
            </a:r>
            <a:endParaRPr sz="1600"/>
          </a:p>
          <a:p>
            <a:pPr indent="0" lvl="0" marL="0" rtl="0" algn="l">
              <a:spcBef>
                <a:spcPts val="0"/>
              </a:spcBef>
              <a:spcAft>
                <a:spcPts val="0"/>
              </a:spcAft>
              <a:buNone/>
            </a:pPr>
            <a:r>
              <a:rPr lang="en" sz="1600"/>
              <a:t>How to manage users, control file permissions, schedule tasks with cron, manage installed software with apt, and configure system services.</a:t>
            </a:r>
            <a:endParaRPr sz="1600"/>
          </a:p>
          <a:p>
            <a:pPr indent="0" lvl="0" marL="0" rtl="0" algn="l">
              <a:spcBef>
                <a:spcPts val="800"/>
              </a:spcBef>
              <a:spcAft>
                <a:spcPts val="0"/>
              </a:spcAft>
              <a:buNone/>
            </a:pPr>
            <a:r>
              <a:rPr b="1" lang="en" sz="1600">
                <a:solidFill>
                  <a:srgbClr val="6AA84F"/>
                </a:solidFill>
              </a:rPr>
              <a:t>Job Context</a:t>
            </a:r>
            <a:endParaRPr b="1" sz="1600">
              <a:solidFill>
                <a:srgbClr val="6AA84F"/>
              </a:solidFill>
            </a:endParaRPr>
          </a:p>
          <a:p>
            <a:pPr indent="0" lvl="0" marL="0" rtl="0" algn="l">
              <a:spcBef>
                <a:spcPts val="0"/>
              </a:spcBef>
              <a:spcAft>
                <a:spcPts val="800"/>
              </a:spcAft>
              <a:buNone/>
            </a:pPr>
            <a:r>
              <a:rPr lang="en" sz="1600"/>
              <a:t>These are all common tasks for systems administrators.</a:t>
            </a:r>
            <a:endParaRPr sz="1600"/>
          </a:p>
        </p:txBody>
      </p:sp>
      <p:sp>
        <p:nvSpPr>
          <p:cNvPr id="2078" name="Google Shape;2078;p108"/>
          <p:cNvSpPr txBox="1"/>
          <p:nvPr/>
        </p:nvSpPr>
        <p:spPr>
          <a:xfrm>
            <a:off x="2185175" y="793775"/>
            <a:ext cx="59973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Modules:</a:t>
            </a:r>
            <a:r>
              <a:rPr lang="en" sz="2000">
                <a:latin typeface="Roboto Medium"/>
                <a:ea typeface="Roboto Medium"/>
                <a:cs typeface="Roboto Medium"/>
                <a:sym typeface="Roboto Medium"/>
              </a:rPr>
              <a:t> </a:t>
            </a:r>
            <a:r>
              <a:rPr b="1" lang="en" sz="2000">
                <a:latin typeface="Roboto"/>
                <a:ea typeface="Roboto"/>
                <a:cs typeface="Roboto"/>
                <a:sym typeface="Roboto"/>
              </a:rPr>
              <a:t>Linux and Windows</a:t>
            </a:r>
            <a:endParaRPr b="1" sz="2000"/>
          </a:p>
        </p:txBody>
      </p:sp>
      <p:sp>
        <p:nvSpPr>
          <p:cNvPr id="2079" name="Google Shape;2079;p108"/>
          <p:cNvSpPr/>
          <p:nvPr/>
        </p:nvSpPr>
        <p:spPr>
          <a:xfrm>
            <a:off x="9162600" y="3825750"/>
            <a:ext cx="947400" cy="131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FECEB"/>
        </a:solidFill>
      </p:bgPr>
    </p:bg>
    <p:spTree>
      <p:nvGrpSpPr>
        <p:cNvPr id="2849" name="Shape 2849"/>
        <p:cNvGrpSpPr/>
        <p:nvPr/>
      </p:nvGrpSpPr>
      <p:grpSpPr>
        <a:xfrm>
          <a:off x="0" y="0"/>
          <a:ext cx="0" cy="0"/>
          <a:chOff x="0" y="0"/>
          <a:chExt cx="0" cy="0"/>
        </a:xfrm>
      </p:grpSpPr>
      <p:sp>
        <p:nvSpPr>
          <p:cNvPr id="2850" name="Google Shape;2850;p162"/>
          <p:cNvSpPr/>
          <p:nvPr/>
        </p:nvSpPr>
        <p:spPr>
          <a:xfrm>
            <a:off x="0" y="-80700"/>
            <a:ext cx="9144000" cy="5224200"/>
          </a:xfrm>
          <a:prstGeom prst="rect">
            <a:avLst/>
          </a:prstGeom>
          <a:solidFill>
            <a:srgbClr val="9FEC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62"/>
          <p:cNvSpPr/>
          <p:nvPr/>
        </p:nvSpPr>
        <p:spPr>
          <a:xfrm>
            <a:off x="0" y="-80700"/>
            <a:ext cx="4431900" cy="5224200"/>
          </a:xfrm>
          <a:prstGeom prst="rect">
            <a:avLst/>
          </a:prstGeom>
          <a:solidFill>
            <a:srgbClr val="F67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53" name="Google Shape;2853;p162"/>
          <p:cNvPicPr preferRelativeResize="0"/>
          <p:nvPr/>
        </p:nvPicPr>
        <p:blipFill rotWithShape="1">
          <a:blip r:embed="rId3">
            <a:alphaModFix/>
          </a:blip>
          <a:srcRect b="0" l="0" r="14266" t="0"/>
          <a:stretch/>
        </p:blipFill>
        <p:spPr>
          <a:xfrm>
            <a:off x="3728425" y="300300"/>
            <a:ext cx="5491776" cy="4701825"/>
          </a:xfrm>
          <a:prstGeom prst="rect">
            <a:avLst/>
          </a:prstGeom>
          <a:noFill/>
          <a:ln>
            <a:noFill/>
          </a:ln>
        </p:spPr>
      </p:pic>
      <p:sp>
        <p:nvSpPr>
          <p:cNvPr id="2854" name="Google Shape;2854;p162"/>
          <p:cNvSpPr txBox="1"/>
          <p:nvPr>
            <p:ph type="title"/>
          </p:nvPr>
        </p:nvSpPr>
        <p:spPr>
          <a:xfrm>
            <a:off x="76200" y="423550"/>
            <a:ext cx="4203300" cy="30984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800">
                <a:latin typeface="Roboto Light"/>
                <a:ea typeface="Roboto Light"/>
                <a:cs typeface="Roboto Light"/>
                <a:sym typeface="Roboto Light"/>
              </a:rPr>
              <a:t>In addition to</a:t>
            </a:r>
            <a:r>
              <a:rPr lang="en" sz="2800">
                <a:latin typeface="Roboto Light"/>
                <a:ea typeface="Roboto Light"/>
                <a:cs typeface="Roboto Light"/>
                <a:sym typeface="Roboto Light"/>
              </a:rPr>
              <a:t> improving security culture over the </a:t>
            </a:r>
            <a:r>
              <a:rPr i="1" lang="en" sz="2800">
                <a:latin typeface="Roboto Light"/>
                <a:ea typeface="Roboto Light"/>
                <a:cs typeface="Roboto Light"/>
                <a:sym typeface="Roboto Light"/>
              </a:rPr>
              <a:t>long term</a:t>
            </a:r>
            <a:r>
              <a:rPr lang="en" sz="2800">
                <a:latin typeface="Roboto Light"/>
                <a:ea typeface="Roboto Light"/>
                <a:cs typeface="Roboto Light"/>
                <a:sym typeface="Roboto Light"/>
              </a:rPr>
              <a:t>, the security team </a:t>
            </a:r>
            <a:r>
              <a:rPr lang="en" sz="2800">
                <a:latin typeface="Roboto Light"/>
                <a:ea typeface="Roboto Light"/>
                <a:cs typeface="Roboto Light"/>
                <a:sym typeface="Roboto Light"/>
              </a:rPr>
              <a:t>should enforce</a:t>
            </a:r>
            <a:r>
              <a:rPr lang="en" sz="2800">
                <a:latin typeface="Roboto Light"/>
                <a:ea typeface="Roboto Light"/>
                <a:cs typeface="Roboto Light"/>
                <a:sym typeface="Roboto Light"/>
              </a:rPr>
              <a:t> </a:t>
            </a:r>
            <a:r>
              <a:rPr lang="en" sz="2800"/>
              <a:t>security controls</a:t>
            </a:r>
            <a:r>
              <a:rPr lang="en" sz="2800">
                <a:latin typeface="Roboto Light"/>
                <a:ea typeface="Roboto Light"/>
                <a:cs typeface="Roboto Light"/>
                <a:sym typeface="Roboto Light"/>
              </a:rPr>
              <a:t> that address issue</a:t>
            </a:r>
            <a:r>
              <a:rPr lang="en" sz="2800">
                <a:latin typeface="Roboto Light"/>
                <a:ea typeface="Roboto Light"/>
                <a:cs typeface="Roboto Light"/>
                <a:sym typeface="Roboto Light"/>
              </a:rPr>
              <a:t>s</a:t>
            </a:r>
            <a:r>
              <a:rPr lang="en" sz="2800">
                <a:latin typeface="Roboto Light"/>
                <a:ea typeface="Roboto Light"/>
                <a:cs typeface="Roboto Light"/>
                <a:sym typeface="Roboto Light"/>
              </a:rPr>
              <a:t> in the </a:t>
            </a:r>
            <a:r>
              <a:rPr i="1" lang="en" sz="2800">
                <a:latin typeface="Roboto Light"/>
                <a:ea typeface="Roboto Light"/>
                <a:cs typeface="Roboto Light"/>
                <a:sym typeface="Roboto Light"/>
              </a:rPr>
              <a:t>short term.</a:t>
            </a:r>
            <a:endParaRPr i="1" sz="2800">
              <a:latin typeface="Roboto Light"/>
              <a:ea typeface="Roboto Light"/>
              <a:cs typeface="Roboto Light"/>
              <a:sym typeface="Roboto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8" name="Shape 2858"/>
        <p:cNvGrpSpPr/>
        <p:nvPr/>
      </p:nvGrpSpPr>
      <p:grpSpPr>
        <a:xfrm>
          <a:off x="0" y="0"/>
          <a:ext cx="0" cy="0"/>
          <a:chOff x="0" y="0"/>
          <a:chExt cx="0" cy="0"/>
        </a:xfrm>
      </p:grpSpPr>
      <p:sp>
        <p:nvSpPr>
          <p:cNvPr id="2859" name="Google Shape;2859;p163"/>
          <p:cNvSpPr txBox="1"/>
          <p:nvPr>
            <p:ph type="title"/>
          </p:nvPr>
        </p:nvSpPr>
        <p:spPr>
          <a:xfrm>
            <a:off x="2814775" y="1628625"/>
            <a:ext cx="5514900" cy="16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4292E"/>
                </a:solidFill>
                <a:highlight>
                  <a:srgbClr val="FFFFFF"/>
                </a:highlight>
                <a:latin typeface="Roboto"/>
                <a:ea typeface="Roboto"/>
                <a:cs typeface="Roboto"/>
                <a:sym typeface="Roboto"/>
              </a:rPr>
              <a:t>A </a:t>
            </a:r>
            <a:r>
              <a:rPr b="1" lang="en" sz="2400">
                <a:solidFill>
                  <a:srgbClr val="24292E"/>
                </a:solidFill>
                <a:highlight>
                  <a:srgbClr val="FFFFFF"/>
                </a:highlight>
                <a:latin typeface="Roboto"/>
                <a:ea typeface="Roboto"/>
                <a:cs typeface="Roboto"/>
                <a:sym typeface="Roboto"/>
              </a:rPr>
              <a:t>security control</a:t>
            </a:r>
            <a:r>
              <a:rPr lang="en" sz="2400">
                <a:solidFill>
                  <a:srgbClr val="24292E"/>
                </a:solidFill>
                <a:highlight>
                  <a:srgbClr val="FFFFFF"/>
                </a:highlight>
                <a:latin typeface="Roboto"/>
                <a:ea typeface="Roboto"/>
                <a:cs typeface="Roboto"/>
                <a:sym typeface="Roboto"/>
              </a:rPr>
              <a:t> is any system, process, or technology that protects the confidentiality, integrity, and accessibility of a resource.</a:t>
            </a:r>
            <a:endParaRPr sz="2400"/>
          </a:p>
        </p:txBody>
      </p:sp>
      <p:sp>
        <p:nvSpPr>
          <p:cNvPr id="2860" name="Google Shape;2860;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61" name="Google Shape;2861;p163"/>
          <p:cNvPicPr preferRelativeResize="0"/>
          <p:nvPr/>
        </p:nvPicPr>
        <p:blipFill>
          <a:blip r:embed="rId3">
            <a:alphaModFix/>
          </a:blip>
          <a:stretch>
            <a:fillRect/>
          </a:stretch>
        </p:blipFill>
        <p:spPr>
          <a:xfrm>
            <a:off x="1474076" y="1781025"/>
            <a:ext cx="1176125" cy="172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0F8F7">
            <a:alpha val="88830"/>
          </a:srgbClr>
        </a:solidFill>
      </p:bgPr>
    </p:bg>
    <p:spTree>
      <p:nvGrpSpPr>
        <p:cNvPr id="2865" name="Shape 2865"/>
        <p:cNvGrpSpPr/>
        <p:nvPr/>
      </p:nvGrpSpPr>
      <p:grpSpPr>
        <a:xfrm>
          <a:off x="0" y="0"/>
          <a:ext cx="0" cy="0"/>
          <a:chOff x="0" y="0"/>
          <a:chExt cx="0" cy="0"/>
        </a:xfrm>
      </p:grpSpPr>
      <p:sp>
        <p:nvSpPr>
          <p:cNvPr id="2866" name="Google Shape;2866;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67" name="Google Shape;2867;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Controls and Control Types</a:t>
            </a:r>
            <a:endParaRPr/>
          </a:p>
        </p:txBody>
      </p:sp>
      <p:sp>
        <p:nvSpPr>
          <p:cNvPr id="2868" name="Google Shape;2868;p164"/>
          <p:cNvSpPr txBox="1"/>
          <p:nvPr>
            <p:ph idx="1" type="subTitle"/>
          </p:nvPr>
        </p:nvSpPr>
        <p:spPr>
          <a:xfrm>
            <a:off x="0" y="675975"/>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Security controls can be administrative, technical, or physical in nature.</a:t>
            </a:r>
            <a:endParaRPr/>
          </a:p>
        </p:txBody>
      </p:sp>
      <p:sp>
        <p:nvSpPr>
          <p:cNvPr id="2869" name="Google Shape;2869;p164"/>
          <p:cNvSpPr/>
          <p:nvPr/>
        </p:nvSpPr>
        <p:spPr>
          <a:xfrm flipH="1">
            <a:off x="724275" y="1937775"/>
            <a:ext cx="2428500" cy="2011200"/>
          </a:xfrm>
          <a:prstGeom prst="round2DiagRect">
            <a:avLst>
              <a:gd fmla="val 16667" name="adj1"/>
              <a:gd fmla="val 0" name="adj2"/>
            </a:avLst>
          </a:prstGeom>
          <a:solidFill>
            <a:srgbClr val="F3F3F3"/>
          </a:solidFill>
          <a:ln>
            <a:noFill/>
          </a:ln>
          <a:effectLst>
            <a:outerShdw blurRad="300038" rotWithShape="0" algn="bl" dir="5400000" dist="19050">
              <a:srgbClr val="258BB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64"/>
          <p:cNvSpPr/>
          <p:nvPr/>
        </p:nvSpPr>
        <p:spPr>
          <a:xfrm flipH="1">
            <a:off x="3572250" y="1937775"/>
            <a:ext cx="2428500" cy="2011200"/>
          </a:xfrm>
          <a:prstGeom prst="round2DiagRect">
            <a:avLst>
              <a:gd fmla="val 16667" name="adj1"/>
              <a:gd fmla="val 0" name="adj2"/>
            </a:avLst>
          </a:prstGeom>
          <a:solidFill>
            <a:srgbClr val="F3F3F3"/>
          </a:solidFill>
          <a:ln>
            <a:noFill/>
          </a:ln>
          <a:effectLst>
            <a:outerShdw blurRad="300038" rotWithShape="0" algn="bl" dir="5400000" dist="19050">
              <a:srgbClr val="258BB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64"/>
          <p:cNvSpPr/>
          <p:nvPr/>
        </p:nvSpPr>
        <p:spPr>
          <a:xfrm flipH="1">
            <a:off x="6401175" y="1938341"/>
            <a:ext cx="2428500" cy="2011200"/>
          </a:xfrm>
          <a:prstGeom prst="round2DiagRect">
            <a:avLst>
              <a:gd fmla="val 16667" name="adj1"/>
              <a:gd fmla="val 0" name="adj2"/>
            </a:avLst>
          </a:prstGeom>
          <a:solidFill>
            <a:srgbClr val="F3F3F3"/>
          </a:solidFill>
          <a:ln>
            <a:noFill/>
          </a:ln>
          <a:effectLst>
            <a:outerShdw blurRad="300038" rotWithShape="0" algn="bl" dir="5400000" dist="19050">
              <a:srgbClr val="258BB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64"/>
          <p:cNvSpPr/>
          <p:nvPr/>
        </p:nvSpPr>
        <p:spPr>
          <a:xfrm>
            <a:off x="457152" y="1345100"/>
            <a:ext cx="2428500" cy="476700"/>
          </a:xfrm>
          <a:prstGeom prst="roundRect">
            <a:avLst>
              <a:gd fmla="val 16667" name="adj"/>
            </a:avLst>
          </a:prstGeom>
          <a:solidFill>
            <a:srgbClr val="61B2C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Administrative</a:t>
            </a:r>
            <a:endParaRPr sz="2100">
              <a:latin typeface="Roboto Light"/>
              <a:ea typeface="Roboto Light"/>
              <a:cs typeface="Roboto Light"/>
              <a:sym typeface="Roboto Light"/>
            </a:endParaRPr>
          </a:p>
        </p:txBody>
      </p:sp>
      <p:sp>
        <p:nvSpPr>
          <p:cNvPr id="2873" name="Google Shape;2873;p164"/>
          <p:cNvSpPr/>
          <p:nvPr/>
        </p:nvSpPr>
        <p:spPr>
          <a:xfrm rot="10800000">
            <a:off x="593344" y="1733888"/>
            <a:ext cx="261029" cy="144694"/>
          </a:xfrm>
          <a:prstGeom prst="flowChartExtract">
            <a:avLst/>
          </a:prstGeom>
          <a:solidFill>
            <a:srgbClr val="61B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64"/>
          <p:cNvSpPr/>
          <p:nvPr/>
        </p:nvSpPr>
        <p:spPr>
          <a:xfrm>
            <a:off x="3305127" y="1345100"/>
            <a:ext cx="2428500" cy="476700"/>
          </a:xfrm>
          <a:prstGeom prst="roundRect">
            <a:avLst>
              <a:gd fmla="val 16667" name="adj"/>
            </a:avLst>
          </a:prstGeom>
          <a:solidFill>
            <a:srgbClr val="F67975"/>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Technical</a:t>
            </a:r>
            <a:endParaRPr sz="2100">
              <a:latin typeface="Roboto Light"/>
              <a:ea typeface="Roboto Light"/>
              <a:cs typeface="Roboto Light"/>
              <a:sym typeface="Roboto Light"/>
            </a:endParaRPr>
          </a:p>
        </p:txBody>
      </p:sp>
      <p:sp>
        <p:nvSpPr>
          <p:cNvPr id="2875" name="Google Shape;2875;p164"/>
          <p:cNvSpPr/>
          <p:nvPr/>
        </p:nvSpPr>
        <p:spPr>
          <a:xfrm rot="10800000">
            <a:off x="3441319" y="1733888"/>
            <a:ext cx="261029" cy="144694"/>
          </a:xfrm>
          <a:prstGeom prst="flowChartExtract">
            <a:avLst/>
          </a:prstGeom>
          <a:solidFill>
            <a:srgbClr val="F67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64"/>
          <p:cNvSpPr/>
          <p:nvPr/>
        </p:nvSpPr>
        <p:spPr>
          <a:xfrm>
            <a:off x="6134052" y="1345850"/>
            <a:ext cx="2428500" cy="4767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Physical</a:t>
            </a:r>
            <a:endParaRPr sz="2100">
              <a:latin typeface="Roboto Light"/>
              <a:ea typeface="Roboto Light"/>
              <a:cs typeface="Roboto Light"/>
              <a:sym typeface="Roboto Light"/>
            </a:endParaRPr>
          </a:p>
        </p:txBody>
      </p:sp>
      <p:sp>
        <p:nvSpPr>
          <p:cNvPr id="2877" name="Google Shape;2877;p164"/>
          <p:cNvSpPr/>
          <p:nvPr/>
        </p:nvSpPr>
        <p:spPr>
          <a:xfrm rot="10800000">
            <a:off x="6270244" y="1734638"/>
            <a:ext cx="261029" cy="144694"/>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64"/>
          <p:cNvSpPr txBox="1"/>
          <p:nvPr>
            <p:ph idx="1" type="subTitle"/>
          </p:nvPr>
        </p:nvSpPr>
        <p:spPr>
          <a:xfrm>
            <a:off x="876675" y="1879325"/>
            <a:ext cx="2371500" cy="16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Example</a:t>
            </a:r>
            <a:endParaRPr i="1" sz="1800">
              <a:latin typeface="Roboto"/>
              <a:ea typeface="Roboto"/>
              <a:cs typeface="Roboto"/>
              <a:sym typeface="Roboto"/>
            </a:endParaRPr>
          </a:p>
          <a:p>
            <a:pPr indent="0" lvl="0" marL="0" rtl="0" algn="l">
              <a:spcBef>
                <a:spcPts val="800"/>
              </a:spcBef>
              <a:spcAft>
                <a:spcPts val="800"/>
              </a:spcAft>
              <a:buNone/>
            </a:pPr>
            <a:r>
              <a:rPr lang="en" sz="1600">
                <a:latin typeface="Roboto"/>
                <a:ea typeface="Roboto"/>
                <a:cs typeface="Roboto"/>
                <a:sym typeface="Roboto"/>
              </a:rPr>
              <a:t>Requiring employees </a:t>
            </a:r>
            <a:br>
              <a:rPr lang="en" sz="1600">
                <a:latin typeface="Roboto"/>
                <a:ea typeface="Roboto"/>
                <a:cs typeface="Roboto"/>
                <a:sym typeface="Roboto"/>
              </a:rPr>
            </a:br>
            <a:r>
              <a:rPr lang="en" sz="1600">
                <a:latin typeface="Roboto"/>
                <a:ea typeface="Roboto"/>
                <a:cs typeface="Roboto"/>
                <a:sym typeface="Roboto"/>
              </a:rPr>
              <a:t>to follow training guidelines. </a:t>
            </a:r>
            <a:endParaRPr sz="1600">
              <a:latin typeface="Roboto"/>
              <a:ea typeface="Roboto"/>
              <a:cs typeface="Roboto"/>
              <a:sym typeface="Roboto"/>
            </a:endParaRPr>
          </a:p>
        </p:txBody>
      </p:sp>
      <p:sp>
        <p:nvSpPr>
          <p:cNvPr id="2879" name="Google Shape;2879;p164"/>
          <p:cNvSpPr txBox="1"/>
          <p:nvPr>
            <p:ph idx="2" type="subTitle"/>
          </p:nvPr>
        </p:nvSpPr>
        <p:spPr>
          <a:xfrm>
            <a:off x="3724650" y="1822550"/>
            <a:ext cx="2371500" cy="19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Example </a:t>
            </a:r>
            <a:r>
              <a:rPr i="1" lang="en" sz="1800">
                <a:latin typeface="Roboto"/>
                <a:ea typeface="Roboto"/>
                <a:cs typeface="Roboto"/>
                <a:sym typeface="Roboto"/>
              </a:rPr>
              <a:t> </a:t>
            </a:r>
            <a:endParaRPr i="1" sz="1800">
              <a:latin typeface="Roboto"/>
              <a:ea typeface="Roboto"/>
              <a:cs typeface="Roboto"/>
              <a:sym typeface="Roboto"/>
            </a:endParaRPr>
          </a:p>
          <a:p>
            <a:pPr indent="0" lvl="0" marL="0" rtl="0" algn="l">
              <a:spcBef>
                <a:spcPts val="800"/>
              </a:spcBef>
              <a:spcAft>
                <a:spcPts val="0"/>
              </a:spcAft>
              <a:buNone/>
            </a:pPr>
            <a:r>
              <a:rPr lang="en" sz="1600">
                <a:latin typeface="Roboto"/>
                <a:ea typeface="Roboto"/>
                <a:cs typeface="Roboto"/>
                <a:sym typeface="Roboto"/>
              </a:rPr>
              <a:t>Requiring</a:t>
            </a:r>
            <a:r>
              <a:rPr lang="en" sz="1600">
                <a:latin typeface="Roboto"/>
                <a:ea typeface="Roboto"/>
                <a:cs typeface="Roboto"/>
                <a:sym typeface="Roboto"/>
              </a:rPr>
              <a:t> developers </a:t>
            </a:r>
            <a:br>
              <a:rPr lang="en" sz="1600">
                <a:latin typeface="Roboto"/>
                <a:ea typeface="Roboto"/>
                <a:cs typeface="Roboto"/>
                <a:sym typeface="Roboto"/>
              </a:rPr>
            </a:br>
            <a:r>
              <a:rPr lang="en" sz="1600">
                <a:latin typeface="Roboto"/>
                <a:ea typeface="Roboto"/>
                <a:cs typeface="Roboto"/>
                <a:sym typeface="Roboto"/>
              </a:rPr>
              <a:t>to authenticate using SSH keys rather than passwords.</a:t>
            </a:r>
            <a:endParaRPr sz="1600">
              <a:latin typeface="Roboto"/>
              <a:ea typeface="Roboto"/>
              <a:cs typeface="Roboto"/>
              <a:sym typeface="Roboto"/>
            </a:endParaRPr>
          </a:p>
        </p:txBody>
      </p:sp>
      <p:sp>
        <p:nvSpPr>
          <p:cNvPr id="2880" name="Google Shape;2880;p164"/>
          <p:cNvSpPr txBox="1"/>
          <p:nvPr>
            <p:ph idx="3" type="subTitle"/>
          </p:nvPr>
        </p:nvSpPr>
        <p:spPr>
          <a:xfrm>
            <a:off x="6553575" y="1771000"/>
            <a:ext cx="2371500" cy="18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Example</a:t>
            </a:r>
            <a:endParaRPr>
              <a:solidFill>
                <a:schemeClr val="dk1"/>
              </a:solidFill>
              <a:latin typeface="Roboto Medium"/>
              <a:ea typeface="Roboto Medium"/>
              <a:cs typeface="Roboto Medium"/>
              <a:sym typeface="Roboto Medium"/>
            </a:endParaRPr>
          </a:p>
          <a:p>
            <a:pPr indent="0" lvl="0" marL="0" rtl="0" algn="l">
              <a:spcBef>
                <a:spcPts val="800"/>
              </a:spcBef>
              <a:spcAft>
                <a:spcPts val="0"/>
              </a:spcAft>
              <a:buNone/>
            </a:pPr>
            <a:r>
              <a:rPr lang="en" sz="1600">
                <a:latin typeface="Roboto"/>
                <a:ea typeface="Roboto"/>
                <a:cs typeface="Roboto"/>
                <a:sym typeface="Roboto"/>
              </a:rPr>
              <a:t>Protecting a building </a:t>
            </a:r>
            <a:br>
              <a:rPr lang="en" sz="1600">
                <a:latin typeface="Roboto"/>
                <a:ea typeface="Roboto"/>
                <a:cs typeface="Roboto"/>
                <a:sym typeface="Roboto"/>
              </a:rPr>
            </a:br>
            <a:r>
              <a:rPr lang="en" sz="1600">
                <a:latin typeface="Roboto"/>
                <a:ea typeface="Roboto"/>
                <a:cs typeface="Roboto"/>
                <a:sym typeface="Roboto"/>
              </a:rPr>
              <a:t>by requiring key-card access.</a:t>
            </a:r>
            <a:endParaRPr sz="1600">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9CAE">
            <a:alpha val="35200"/>
          </a:srgbClr>
        </a:solidFill>
      </p:bgPr>
    </p:bg>
    <p:spTree>
      <p:nvGrpSpPr>
        <p:cNvPr id="2884" name="Shape 2884"/>
        <p:cNvGrpSpPr/>
        <p:nvPr/>
      </p:nvGrpSpPr>
      <p:grpSpPr>
        <a:xfrm>
          <a:off x="0" y="0"/>
          <a:ext cx="0" cy="0"/>
          <a:chOff x="0" y="0"/>
          <a:chExt cx="0" cy="0"/>
        </a:xfrm>
      </p:grpSpPr>
      <p:sp>
        <p:nvSpPr>
          <p:cNvPr id="2885" name="Google Shape;2885;p165"/>
          <p:cNvSpPr/>
          <p:nvPr/>
        </p:nvSpPr>
        <p:spPr>
          <a:xfrm>
            <a:off x="1352581" y="8501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65"/>
          <p:cNvSpPr/>
          <p:nvPr/>
        </p:nvSpPr>
        <p:spPr>
          <a:xfrm>
            <a:off x="1352581" y="15393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65"/>
          <p:cNvSpPr/>
          <p:nvPr/>
        </p:nvSpPr>
        <p:spPr>
          <a:xfrm>
            <a:off x="1352581" y="2227913"/>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65"/>
          <p:cNvSpPr/>
          <p:nvPr/>
        </p:nvSpPr>
        <p:spPr>
          <a:xfrm>
            <a:off x="1352581" y="29194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65"/>
          <p:cNvSpPr/>
          <p:nvPr/>
        </p:nvSpPr>
        <p:spPr>
          <a:xfrm>
            <a:off x="1352581" y="3607213"/>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91" name="Google Shape;2891;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Security controls can have different goals.</a:t>
            </a:r>
            <a:endParaRPr>
              <a:solidFill>
                <a:schemeClr val="dk1"/>
              </a:solidFill>
            </a:endParaRPr>
          </a:p>
          <a:p>
            <a:pPr indent="0" lvl="0" marL="0" rtl="0" algn="l">
              <a:spcBef>
                <a:spcPts val="0"/>
              </a:spcBef>
              <a:spcAft>
                <a:spcPts val="0"/>
              </a:spcAft>
              <a:buNone/>
            </a:pPr>
            <a:r>
              <a:t/>
            </a:r>
            <a:endParaRPr/>
          </a:p>
        </p:txBody>
      </p:sp>
      <p:sp>
        <p:nvSpPr>
          <p:cNvPr id="2892" name="Google Shape;2892;p165"/>
          <p:cNvSpPr txBox="1"/>
          <p:nvPr>
            <p:ph idx="1" type="subTitle"/>
          </p:nvPr>
        </p:nvSpPr>
        <p:spPr>
          <a:xfrm>
            <a:off x="1433311" y="888875"/>
            <a:ext cx="72270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Preventative </a:t>
            </a:r>
            <a:r>
              <a:rPr lang="en">
                <a:solidFill>
                  <a:schemeClr val="dk1"/>
                </a:solidFill>
                <a:latin typeface="Roboto"/>
                <a:ea typeface="Roboto"/>
                <a:cs typeface="Roboto"/>
                <a:sym typeface="Roboto"/>
              </a:rPr>
              <a:t>controls </a:t>
            </a:r>
            <a:r>
              <a:rPr i="1" lang="en">
                <a:solidFill>
                  <a:schemeClr val="dk1"/>
                </a:solidFill>
                <a:latin typeface="Roboto"/>
                <a:ea typeface="Roboto"/>
                <a:cs typeface="Roboto"/>
                <a:sym typeface="Roboto"/>
              </a:rPr>
              <a:t>prevent </a:t>
            </a:r>
            <a:r>
              <a:rPr lang="en">
                <a:solidFill>
                  <a:schemeClr val="dk1"/>
                </a:solidFill>
                <a:latin typeface="Roboto"/>
                <a:ea typeface="Roboto"/>
                <a:cs typeface="Roboto"/>
                <a:sym typeface="Roboto"/>
              </a:rPr>
              <a:t>access with physical or technical barriers.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(Key-card access is an example of a preventive control.)</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893" name="Google Shape;2893;p165"/>
          <p:cNvSpPr txBox="1"/>
          <p:nvPr>
            <p:ph idx="2" type="subTitle"/>
          </p:nvPr>
        </p:nvSpPr>
        <p:spPr>
          <a:xfrm>
            <a:off x="1423775" y="1560000"/>
            <a:ext cx="7227000" cy="62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Deterrent </a:t>
            </a:r>
            <a:r>
              <a:rPr lang="en">
                <a:solidFill>
                  <a:schemeClr val="dk1"/>
                </a:solidFill>
                <a:latin typeface="Roboto"/>
                <a:ea typeface="Roboto"/>
                <a:cs typeface="Roboto"/>
                <a:sym typeface="Roboto"/>
              </a:rPr>
              <a:t>controls </a:t>
            </a:r>
            <a:r>
              <a:rPr i="1" lang="en">
                <a:solidFill>
                  <a:schemeClr val="dk1"/>
                </a:solidFill>
                <a:latin typeface="Roboto"/>
                <a:ea typeface="Roboto"/>
                <a:cs typeface="Roboto"/>
                <a:sym typeface="Roboto"/>
              </a:rPr>
              <a:t>discourage </a:t>
            </a:r>
            <a:r>
              <a:rPr lang="en">
                <a:solidFill>
                  <a:schemeClr val="dk1"/>
                </a:solidFill>
                <a:latin typeface="Roboto"/>
                <a:ea typeface="Roboto"/>
                <a:cs typeface="Roboto"/>
                <a:sym typeface="Roboto"/>
              </a:rPr>
              <a:t>attackers from attempting to access a resource.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894" name="Google Shape;2894;p165"/>
          <p:cNvSpPr txBox="1"/>
          <p:nvPr>
            <p:ph idx="3" type="subTitle"/>
          </p:nvPr>
        </p:nvSpPr>
        <p:spPr>
          <a:xfrm>
            <a:off x="1433370" y="2246050"/>
            <a:ext cx="72270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Detective </a:t>
            </a:r>
            <a:r>
              <a:rPr lang="en">
                <a:solidFill>
                  <a:schemeClr val="dk1"/>
                </a:solidFill>
                <a:latin typeface="Roboto"/>
                <a:ea typeface="Roboto"/>
                <a:cs typeface="Roboto"/>
                <a:sym typeface="Roboto"/>
              </a:rPr>
              <a:t>controls </a:t>
            </a:r>
            <a:r>
              <a:rPr i="1" lang="en">
                <a:solidFill>
                  <a:schemeClr val="dk1"/>
                </a:solidFill>
                <a:latin typeface="Roboto"/>
                <a:ea typeface="Roboto"/>
                <a:cs typeface="Roboto"/>
                <a:sym typeface="Roboto"/>
              </a:rPr>
              <a:t>identify and record</a:t>
            </a:r>
            <a:r>
              <a:rPr lang="en">
                <a:solidFill>
                  <a:schemeClr val="dk1"/>
                </a:solidFill>
                <a:latin typeface="Roboto"/>
                <a:ea typeface="Roboto"/>
                <a:cs typeface="Roboto"/>
                <a:sym typeface="Roboto"/>
              </a:rPr>
              <a:t> attempts at access to a resource.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895" name="Google Shape;2895;p165"/>
          <p:cNvSpPr txBox="1"/>
          <p:nvPr>
            <p:ph idx="4" type="subTitle"/>
          </p:nvPr>
        </p:nvSpPr>
        <p:spPr>
          <a:xfrm>
            <a:off x="1423675" y="2921950"/>
            <a:ext cx="7227000" cy="62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Corrective </a:t>
            </a:r>
            <a:r>
              <a:rPr lang="en">
                <a:latin typeface="Roboto"/>
                <a:ea typeface="Roboto"/>
                <a:cs typeface="Roboto"/>
                <a:sym typeface="Roboto"/>
              </a:rPr>
              <a:t>controls attempt to </a:t>
            </a:r>
            <a:r>
              <a:rPr i="1" lang="en">
                <a:latin typeface="Roboto"/>
                <a:ea typeface="Roboto"/>
                <a:cs typeface="Roboto"/>
                <a:sym typeface="Roboto"/>
              </a:rPr>
              <a:t>fix</a:t>
            </a:r>
            <a:r>
              <a:rPr lang="en">
                <a:latin typeface="Roboto"/>
                <a:ea typeface="Roboto"/>
                <a:cs typeface="Roboto"/>
                <a:sym typeface="Roboto"/>
              </a:rPr>
              <a:t> an incident</a:t>
            </a:r>
            <a:r>
              <a:rPr lang="en">
                <a:latin typeface="Roboto"/>
                <a:ea typeface="Roboto"/>
                <a:cs typeface="Roboto"/>
                <a:sym typeface="Roboto"/>
              </a:rPr>
              <a:t>, </a:t>
            </a:r>
            <a:r>
              <a:rPr lang="en">
                <a:latin typeface="Roboto"/>
                <a:ea typeface="Roboto"/>
                <a:cs typeface="Roboto"/>
                <a:sym typeface="Roboto"/>
              </a:rPr>
              <a:t>and </a:t>
            </a:r>
            <a:r>
              <a:rPr lang="en">
                <a:latin typeface="Roboto"/>
                <a:ea typeface="Roboto"/>
                <a:cs typeface="Roboto"/>
                <a:sym typeface="Roboto"/>
              </a:rPr>
              <a:t>possibly stop</a:t>
            </a:r>
            <a:r>
              <a:rPr lang="en">
                <a:latin typeface="Roboto"/>
                <a:ea typeface="Roboto"/>
                <a:cs typeface="Roboto"/>
                <a:sym typeface="Roboto"/>
              </a:rPr>
              <a:t> it from happening again.</a:t>
            </a:r>
            <a:endParaRPr>
              <a:latin typeface="Roboto"/>
              <a:ea typeface="Roboto"/>
              <a:cs typeface="Roboto"/>
              <a:sym typeface="Roboto"/>
            </a:endParaRPr>
          </a:p>
        </p:txBody>
      </p:sp>
      <p:sp>
        <p:nvSpPr>
          <p:cNvPr id="2896" name="Google Shape;2896;p165"/>
          <p:cNvSpPr txBox="1"/>
          <p:nvPr>
            <p:ph idx="5" type="subTitle"/>
          </p:nvPr>
        </p:nvSpPr>
        <p:spPr>
          <a:xfrm>
            <a:off x="1433370" y="3629088"/>
            <a:ext cx="72270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Compensating </a:t>
            </a:r>
            <a:r>
              <a:rPr lang="en">
                <a:latin typeface="Roboto"/>
                <a:ea typeface="Roboto"/>
                <a:cs typeface="Roboto"/>
                <a:sym typeface="Roboto"/>
              </a:rPr>
              <a:t>controls </a:t>
            </a:r>
            <a:r>
              <a:rPr i="1" lang="en">
                <a:latin typeface="Roboto"/>
                <a:ea typeface="Roboto"/>
                <a:cs typeface="Roboto"/>
                <a:sym typeface="Roboto"/>
              </a:rPr>
              <a:t>restore</a:t>
            </a:r>
            <a:r>
              <a:rPr lang="en">
                <a:latin typeface="Roboto"/>
                <a:ea typeface="Roboto"/>
                <a:cs typeface="Roboto"/>
                <a:sym typeface="Roboto"/>
              </a:rPr>
              <a:t> the function of compromised systems.</a:t>
            </a:r>
            <a:endParaRPr>
              <a:latin typeface="Roboto"/>
              <a:ea typeface="Roboto"/>
              <a:cs typeface="Roboto"/>
              <a:sym typeface="Roboto"/>
            </a:endParaRPr>
          </a:p>
        </p:txBody>
      </p:sp>
      <p:grpSp>
        <p:nvGrpSpPr>
          <p:cNvPr id="2897" name="Google Shape;2897;p165"/>
          <p:cNvGrpSpPr/>
          <p:nvPr/>
        </p:nvGrpSpPr>
        <p:grpSpPr>
          <a:xfrm>
            <a:off x="457200" y="843025"/>
            <a:ext cx="776889" cy="621300"/>
            <a:chOff x="457200" y="1378813"/>
            <a:chExt cx="776889" cy="621300"/>
          </a:xfrm>
        </p:grpSpPr>
        <p:sp>
          <p:nvSpPr>
            <p:cNvPr id="2898" name="Google Shape;2898;p165"/>
            <p:cNvSpPr/>
            <p:nvPr/>
          </p:nvSpPr>
          <p:spPr>
            <a:xfrm>
              <a:off x="457200" y="1378813"/>
              <a:ext cx="695400" cy="621300"/>
            </a:xfrm>
            <a:prstGeom prst="roundRect">
              <a:avLst>
                <a:gd fmla="val 16667" name="adj"/>
              </a:avLst>
            </a:prstGeom>
            <a:solidFill>
              <a:srgbClr val="4A9C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99" name="Google Shape;2899;p165"/>
            <p:cNvSpPr/>
            <p:nvPr/>
          </p:nvSpPr>
          <p:spPr>
            <a:xfrm rot="5400000">
              <a:off x="969614" y="1607625"/>
              <a:ext cx="340325" cy="188625"/>
            </a:xfrm>
            <a:prstGeom prst="flowChartExtract">
              <a:avLst/>
            </a:prstGeom>
            <a:solidFill>
              <a:srgbClr val="4A9C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165"/>
          <p:cNvGrpSpPr/>
          <p:nvPr/>
        </p:nvGrpSpPr>
        <p:grpSpPr>
          <a:xfrm>
            <a:off x="457200" y="1542925"/>
            <a:ext cx="776889" cy="621300"/>
            <a:chOff x="457200" y="1378813"/>
            <a:chExt cx="776889" cy="621300"/>
          </a:xfrm>
        </p:grpSpPr>
        <p:sp>
          <p:nvSpPr>
            <p:cNvPr id="2901" name="Google Shape;2901;p165"/>
            <p:cNvSpPr/>
            <p:nvPr/>
          </p:nvSpPr>
          <p:spPr>
            <a:xfrm>
              <a:off x="457200" y="1378813"/>
              <a:ext cx="695400" cy="621300"/>
            </a:xfrm>
            <a:prstGeom prst="roundRect">
              <a:avLst>
                <a:gd fmla="val 16667" name="adj"/>
              </a:avLst>
            </a:prstGeom>
            <a:solidFill>
              <a:srgbClr val="4A9C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02" name="Google Shape;2902;p165"/>
            <p:cNvSpPr/>
            <p:nvPr/>
          </p:nvSpPr>
          <p:spPr>
            <a:xfrm rot="5400000">
              <a:off x="969614" y="1607625"/>
              <a:ext cx="340325" cy="188625"/>
            </a:xfrm>
            <a:prstGeom prst="flowChartExtract">
              <a:avLst/>
            </a:prstGeom>
            <a:solidFill>
              <a:srgbClr val="4A9C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165"/>
          <p:cNvGrpSpPr/>
          <p:nvPr/>
        </p:nvGrpSpPr>
        <p:grpSpPr>
          <a:xfrm>
            <a:off x="457200" y="2216988"/>
            <a:ext cx="776889" cy="621300"/>
            <a:chOff x="457200" y="1378813"/>
            <a:chExt cx="776889" cy="621300"/>
          </a:xfrm>
        </p:grpSpPr>
        <p:sp>
          <p:nvSpPr>
            <p:cNvPr id="2904" name="Google Shape;2904;p165"/>
            <p:cNvSpPr/>
            <p:nvPr/>
          </p:nvSpPr>
          <p:spPr>
            <a:xfrm>
              <a:off x="457200" y="1378813"/>
              <a:ext cx="695400" cy="621300"/>
            </a:xfrm>
            <a:prstGeom prst="roundRect">
              <a:avLst>
                <a:gd fmla="val 16667" name="adj"/>
              </a:avLst>
            </a:prstGeom>
            <a:solidFill>
              <a:srgbClr val="4A9C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05" name="Google Shape;2905;p165"/>
            <p:cNvSpPr/>
            <p:nvPr/>
          </p:nvSpPr>
          <p:spPr>
            <a:xfrm rot="5400000">
              <a:off x="969614" y="1607625"/>
              <a:ext cx="340325" cy="188625"/>
            </a:xfrm>
            <a:prstGeom prst="flowChartExtract">
              <a:avLst/>
            </a:prstGeom>
            <a:solidFill>
              <a:srgbClr val="4A9C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165"/>
          <p:cNvGrpSpPr/>
          <p:nvPr/>
        </p:nvGrpSpPr>
        <p:grpSpPr>
          <a:xfrm>
            <a:off x="457200" y="2914488"/>
            <a:ext cx="776889" cy="621300"/>
            <a:chOff x="457200" y="1378813"/>
            <a:chExt cx="776889" cy="621300"/>
          </a:xfrm>
        </p:grpSpPr>
        <p:sp>
          <p:nvSpPr>
            <p:cNvPr id="2907" name="Google Shape;2907;p165"/>
            <p:cNvSpPr/>
            <p:nvPr/>
          </p:nvSpPr>
          <p:spPr>
            <a:xfrm>
              <a:off x="457200" y="1378813"/>
              <a:ext cx="695400" cy="621300"/>
            </a:xfrm>
            <a:prstGeom prst="roundRect">
              <a:avLst>
                <a:gd fmla="val 16667" name="adj"/>
              </a:avLst>
            </a:prstGeom>
            <a:solidFill>
              <a:srgbClr val="4A9C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08" name="Google Shape;2908;p165"/>
            <p:cNvSpPr/>
            <p:nvPr/>
          </p:nvSpPr>
          <p:spPr>
            <a:xfrm rot="5400000">
              <a:off x="969614" y="1607625"/>
              <a:ext cx="340325" cy="188625"/>
            </a:xfrm>
            <a:prstGeom prst="flowChartExtract">
              <a:avLst/>
            </a:prstGeom>
            <a:solidFill>
              <a:srgbClr val="4A9C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9" name="Google Shape;2909;p165"/>
          <p:cNvGrpSpPr/>
          <p:nvPr/>
        </p:nvGrpSpPr>
        <p:grpSpPr>
          <a:xfrm>
            <a:off x="469500" y="3607213"/>
            <a:ext cx="776889" cy="621300"/>
            <a:chOff x="457200" y="1378813"/>
            <a:chExt cx="776889" cy="621300"/>
          </a:xfrm>
        </p:grpSpPr>
        <p:sp>
          <p:nvSpPr>
            <p:cNvPr id="2910" name="Google Shape;2910;p165"/>
            <p:cNvSpPr/>
            <p:nvPr/>
          </p:nvSpPr>
          <p:spPr>
            <a:xfrm>
              <a:off x="457200" y="1378813"/>
              <a:ext cx="695400" cy="621300"/>
            </a:xfrm>
            <a:prstGeom prst="roundRect">
              <a:avLst>
                <a:gd fmla="val 16667" name="adj"/>
              </a:avLst>
            </a:prstGeom>
            <a:solidFill>
              <a:srgbClr val="4A9C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11" name="Google Shape;2911;p165"/>
            <p:cNvSpPr/>
            <p:nvPr/>
          </p:nvSpPr>
          <p:spPr>
            <a:xfrm rot="5400000">
              <a:off x="969614" y="1607625"/>
              <a:ext cx="340325" cy="188625"/>
            </a:xfrm>
            <a:prstGeom prst="flowChartExtract">
              <a:avLst/>
            </a:prstGeom>
            <a:solidFill>
              <a:srgbClr val="4A9C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0F8F7">
            <a:alpha val="88830"/>
          </a:srgbClr>
        </a:solidFill>
      </p:bgPr>
    </p:bg>
    <p:spTree>
      <p:nvGrpSpPr>
        <p:cNvPr id="2915" name="Shape 2915"/>
        <p:cNvGrpSpPr/>
        <p:nvPr/>
      </p:nvGrpSpPr>
      <p:grpSpPr>
        <a:xfrm>
          <a:off x="0" y="0"/>
          <a:ext cx="0" cy="0"/>
          <a:chOff x="0" y="0"/>
          <a:chExt cx="0" cy="0"/>
        </a:xfrm>
      </p:grpSpPr>
      <p:sp>
        <p:nvSpPr>
          <p:cNvPr id="2916" name="Google Shape;2916;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17" name="Google Shape;2917;p166"/>
          <p:cNvSpPr/>
          <p:nvPr/>
        </p:nvSpPr>
        <p:spPr>
          <a:xfrm flipH="1">
            <a:off x="724275" y="2394975"/>
            <a:ext cx="2428500" cy="2011200"/>
          </a:xfrm>
          <a:prstGeom prst="round2DiagRect">
            <a:avLst>
              <a:gd fmla="val 16667" name="adj1"/>
              <a:gd fmla="val 0" name="adj2"/>
            </a:avLst>
          </a:prstGeom>
          <a:solidFill>
            <a:srgbClr val="F3F3F3"/>
          </a:solidFill>
          <a:ln>
            <a:noFill/>
          </a:ln>
          <a:effectLst>
            <a:outerShdw blurRad="271463" rotWithShape="0" algn="bl" dir="5400000" dist="19050">
              <a:srgbClr val="4A9CAE">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66"/>
          <p:cNvSpPr/>
          <p:nvPr/>
        </p:nvSpPr>
        <p:spPr>
          <a:xfrm flipH="1">
            <a:off x="3572250" y="2394975"/>
            <a:ext cx="2428500" cy="2011200"/>
          </a:xfrm>
          <a:prstGeom prst="round2DiagRect">
            <a:avLst>
              <a:gd fmla="val 16667" name="adj1"/>
              <a:gd fmla="val 0" name="adj2"/>
            </a:avLst>
          </a:prstGeom>
          <a:solidFill>
            <a:srgbClr val="F3F3F3"/>
          </a:solidFill>
          <a:ln>
            <a:noFill/>
          </a:ln>
          <a:effectLst>
            <a:outerShdw blurRad="271463" rotWithShape="0" algn="bl" dir="5400000" dist="19050">
              <a:srgbClr val="4A9CAE">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66"/>
          <p:cNvSpPr/>
          <p:nvPr/>
        </p:nvSpPr>
        <p:spPr>
          <a:xfrm flipH="1">
            <a:off x="6401175" y="2395541"/>
            <a:ext cx="2428500" cy="2011200"/>
          </a:xfrm>
          <a:prstGeom prst="round2DiagRect">
            <a:avLst>
              <a:gd fmla="val 16667" name="adj1"/>
              <a:gd fmla="val 0" name="adj2"/>
            </a:avLst>
          </a:prstGeom>
          <a:solidFill>
            <a:srgbClr val="F3F3F3"/>
          </a:solidFill>
          <a:ln>
            <a:noFill/>
          </a:ln>
          <a:effectLst>
            <a:outerShdw blurRad="271463" rotWithShape="0" algn="bl" dir="5400000" dist="19050">
              <a:srgbClr val="4A9CAE">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66"/>
          <p:cNvSpPr/>
          <p:nvPr/>
        </p:nvSpPr>
        <p:spPr>
          <a:xfrm>
            <a:off x="457152" y="1802300"/>
            <a:ext cx="2428500" cy="476700"/>
          </a:xfrm>
          <a:prstGeom prst="roundRect">
            <a:avLst>
              <a:gd fmla="val 16667" name="adj"/>
            </a:avLst>
          </a:prstGeom>
          <a:solidFill>
            <a:srgbClr val="25BAA6"/>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Linux</a:t>
            </a:r>
            <a:endParaRPr sz="2100">
              <a:latin typeface="Roboto Light"/>
              <a:ea typeface="Roboto Light"/>
              <a:cs typeface="Roboto Light"/>
              <a:sym typeface="Roboto Light"/>
            </a:endParaRPr>
          </a:p>
        </p:txBody>
      </p:sp>
      <p:sp>
        <p:nvSpPr>
          <p:cNvPr id="2921" name="Google Shape;2921;p166"/>
          <p:cNvSpPr/>
          <p:nvPr/>
        </p:nvSpPr>
        <p:spPr>
          <a:xfrm rot="10800000">
            <a:off x="593344" y="2191088"/>
            <a:ext cx="261029" cy="144694"/>
          </a:xfrm>
          <a:prstGeom prst="flowChartExtract">
            <a:avLst/>
          </a:prstGeom>
          <a:solidFill>
            <a:srgbClr val="25B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66"/>
          <p:cNvSpPr/>
          <p:nvPr/>
        </p:nvSpPr>
        <p:spPr>
          <a:xfrm>
            <a:off x="3305127" y="1802300"/>
            <a:ext cx="2428500" cy="476700"/>
          </a:xfrm>
          <a:prstGeom prst="roundRect">
            <a:avLst>
              <a:gd fmla="val 16667" name="adj"/>
            </a:avLst>
          </a:prstGeom>
          <a:solidFill>
            <a:srgbClr val="FFC42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Networks</a:t>
            </a:r>
            <a:endParaRPr sz="2100">
              <a:latin typeface="Roboto Light"/>
              <a:ea typeface="Roboto Light"/>
              <a:cs typeface="Roboto Light"/>
              <a:sym typeface="Roboto Light"/>
            </a:endParaRPr>
          </a:p>
        </p:txBody>
      </p:sp>
      <p:sp>
        <p:nvSpPr>
          <p:cNvPr id="2923" name="Google Shape;2923;p166"/>
          <p:cNvSpPr/>
          <p:nvPr/>
        </p:nvSpPr>
        <p:spPr>
          <a:xfrm rot="10800000">
            <a:off x="3441319" y="2191088"/>
            <a:ext cx="261029" cy="144694"/>
          </a:xfrm>
          <a:prstGeom prst="flowChartExtract">
            <a:avLst/>
          </a:prstGeom>
          <a:solidFill>
            <a:srgbClr val="FFC4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66"/>
          <p:cNvSpPr/>
          <p:nvPr/>
        </p:nvSpPr>
        <p:spPr>
          <a:xfrm>
            <a:off x="6134052" y="1803050"/>
            <a:ext cx="2428500" cy="476700"/>
          </a:xfrm>
          <a:prstGeom prst="roundRect">
            <a:avLst>
              <a:gd fmla="val 16667" name="adj"/>
            </a:avLst>
          </a:prstGeom>
          <a:solidFill>
            <a:srgbClr val="55B5DA"/>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Incident Response</a:t>
            </a:r>
            <a:endParaRPr sz="2100">
              <a:latin typeface="Roboto Light"/>
              <a:ea typeface="Roboto Light"/>
              <a:cs typeface="Roboto Light"/>
              <a:sym typeface="Roboto Light"/>
            </a:endParaRPr>
          </a:p>
        </p:txBody>
      </p:sp>
      <p:sp>
        <p:nvSpPr>
          <p:cNvPr id="2925" name="Google Shape;2925;p166"/>
          <p:cNvSpPr/>
          <p:nvPr/>
        </p:nvSpPr>
        <p:spPr>
          <a:xfrm rot="10800000">
            <a:off x="6270244" y="2191838"/>
            <a:ext cx="261029" cy="144694"/>
          </a:xfrm>
          <a:prstGeom prst="flowChartExtract">
            <a:avLst/>
          </a:prstGeom>
          <a:solidFill>
            <a:srgbClr val="55B5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66"/>
          <p:cNvSpPr txBox="1"/>
          <p:nvPr>
            <p:ph idx="1" type="subTitle"/>
          </p:nvPr>
        </p:nvSpPr>
        <p:spPr>
          <a:xfrm>
            <a:off x="800475" y="2336525"/>
            <a:ext cx="2225100" cy="169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b="1" lang="en" sz="1600">
                <a:solidFill>
                  <a:schemeClr val="dk1"/>
                </a:solidFill>
                <a:latin typeface="Roboto"/>
                <a:ea typeface="Roboto"/>
                <a:cs typeface="Roboto"/>
                <a:sym typeface="Roboto"/>
              </a:rPr>
              <a:t>Example:</a:t>
            </a:r>
            <a:endParaRPr b="1" sz="16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600">
                <a:solidFill>
                  <a:schemeClr val="dk1"/>
                </a:solidFill>
                <a:latin typeface="Roboto"/>
                <a:ea typeface="Roboto"/>
                <a:cs typeface="Roboto"/>
                <a:sym typeface="Roboto"/>
              </a:rPr>
              <a:t>File permissions act as access controls by preventing users from modifying files they don’t own.</a:t>
            </a:r>
            <a:endParaRPr sz="1600">
              <a:solidFill>
                <a:schemeClr val="dk1"/>
              </a:solidFill>
              <a:latin typeface="Roboto"/>
              <a:ea typeface="Roboto"/>
              <a:cs typeface="Roboto"/>
              <a:sym typeface="Roboto"/>
            </a:endParaRPr>
          </a:p>
        </p:txBody>
      </p:sp>
      <p:sp>
        <p:nvSpPr>
          <p:cNvPr id="2927" name="Google Shape;2927;p166"/>
          <p:cNvSpPr txBox="1"/>
          <p:nvPr>
            <p:ph idx="2" type="subTitle"/>
          </p:nvPr>
        </p:nvSpPr>
        <p:spPr>
          <a:xfrm>
            <a:off x="3648450" y="2171200"/>
            <a:ext cx="2371500" cy="1806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b="1" lang="en" sz="1600">
                <a:solidFill>
                  <a:schemeClr val="dk1"/>
                </a:solidFill>
                <a:latin typeface="Roboto"/>
                <a:ea typeface="Roboto"/>
                <a:cs typeface="Roboto"/>
                <a:sym typeface="Roboto"/>
              </a:rPr>
              <a:t>Example:</a:t>
            </a:r>
            <a:endParaRPr b="1" sz="16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600">
                <a:solidFill>
                  <a:schemeClr val="dk1"/>
                </a:solidFill>
                <a:latin typeface="Roboto"/>
                <a:ea typeface="Roboto"/>
                <a:cs typeface="Roboto"/>
                <a:sym typeface="Roboto"/>
              </a:rPr>
              <a:t>Firewalls control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access to networks.</a:t>
            </a:r>
            <a:endParaRPr sz="16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600">
              <a:solidFill>
                <a:schemeClr val="dk1"/>
              </a:solidFill>
              <a:latin typeface="Roboto"/>
              <a:ea typeface="Roboto"/>
              <a:cs typeface="Roboto"/>
              <a:sym typeface="Roboto"/>
            </a:endParaRPr>
          </a:p>
        </p:txBody>
      </p:sp>
      <p:sp>
        <p:nvSpPr>
          <p:cNvPr id="2928" name="Google Shape;2928;p166"/>
          <p:cNvSpPr txBox="1"/>
          <p:nvPr>
            <p:ph idx="3" type="subTitle"/>
          </p:nvPr>
        </p:nvSpPr>
        <p:spPr>
          <a:xfrm>
            <a:off x="6477375" y="2118475"/>
            <a:ext cx="2371500" cy="1915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b="1" lang="en" sz="1600">
                <a:solidFill>
                  <a:schemeClr val="dk1"/>
                </a:solidFill>
                <a:latin typeface="Roboto"/>
                <a:ea typeface="Roboto"/>
                <a:cs typeface="Roboto"/>
                <a:sym typeface="Roboto"/>
              </a:rPr>
              <a:t>Example: </a:t>
            </a:r>
            <a:endParaRPr b="1" sz="16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600">
                <a:solidFill>
                  <a:schemeClr val="dk1"/>
                </a:solidFill>
                <a:latin typeface="Roboto"/>
                <a:ea typeface="Roboto"/>
                <a:cs typeface="Roboto"/>
                <a:sym typeface="Roboto"/>
              </a:rPr>
              <a:t>Monitoring systems</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act as detective control.</a:t>
            </a:r>
            <a:endParaRPr sz="16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600">
              <a:solidFill>
                <a:schemeClr val="dk1"/>
              </a:solidFill>
              <a:latin typeface="Roboto"/>
              <a:ea typeface="Roboto"/>
              <a:cs typeface="Roboto"/>
              <a:sym typeface="Roboto"/>
            </a:endParaRPr>
          </a:p>
        </p:txBody>
      </p:sp>
      <p:sp>
        <p:nvSpPr>
          <p:cNvPr id="2929" name="Google Shape;2929;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We’ll see more security controls in future units.</a:t>
            </a:r>
            <a:endParaRPr/>
          </a:p>
        </p:txBody>
      </p:sp>
      <p:sp>
        <p:nvSpPr>
          <p:cNvPr id="2930" name="Google Shape;2930;p166"/>
          <p:cNvSpPr txBox="1"/>
          <p:nvPr>
            <p:ph idx="1" type="subTitle"/>
          </p:nvPr>
        </p:nvSpPr>
        <p:spPr>
          <a:xfrm>
            <a:off x="0" y="664775"/>
            <a:ext cx="9144000" cy="993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Regardless of their type, all security controls seek to restrain or respond to access of a resource. The following  </a:t>
            </a:r>
            <a:r>
              <a:rPr i="1" lang="en"/>
              <a:t>a</a:t>
            </a:r>
            <a:r>
              <a:rPr i="1" lang="en"/>
              <a:t>ccess control</a:t>
            </a:r>
            <a:r>
              <a:rPr i="1" lang="en"/>
              <a:t>s</a:t>
            </a:r>
            <a:r>
              <a:rPr lang="en"/>
              <a:t> determining who can access specific resources: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4" name="Shape 2934"/>
        <p:cNvGrpSpPr/>
        <p:nvPr/>
      </p:nvGrpSpPr>
      <p:grpSpPr>
        <a:xfrm>
          <a:off x="0" y="0"/>
          <a:ext cx="0" cy="0"/>
          <a:chOff x="0" y="0"/>
          <a:chExt cx="0" cy="0"/>
        </a:xfrm>
      </p:grpSpPr>
      <p:sp>
        <p:nvSpPr>
          <p:cNvPr id="2935" name="Google Shape;2935;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36" name="Google Shape;2936;p167"/>
          <p:cNvSpPr txBox="1"/>
          <p:nvPr>
            <p:ph type="title"/>
          </p:nvPr>
        </p:nvSpPr>
        <p:spPr>
          <a:xfrm>
            <a:off x="2814775" y="1636150"/>
            <a:ext cx="4744800" cy="17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4292E"/>
                </a:solidFill>
                <a:latin typeface="Roboto"/>
                <a:ea typeface="Roboto"/>
                <a:cs typeface="Roboto"/>
                <a:sym typeface="Roboto"/>
              </a:rPr>
              <a:t>Defense in Depth</a:t>
            </a:r>
            <a:r>
              <a:rPr lang="en" sz="2400">
                <a:solidFill>
                  <a:srgbClr val="24292E"/>
                </a:solidFill>
                <a:latin typeface="Roboto"/>
                <a:ea typeface="Roboto"/>
                <a:cs typeface="Roboto"/>
                <a:sym typeface="Roboto"/>
              </a:rPr>
              <a:t> is a practice using multiple defenses to secure a resource. </a:t>
            </a:r>
            <a:endParaRPr sz="2400">
              <a:solidFill>
                <a:srgbClr val="24292E"/>
              </a:solidFill>
              <a:highlight>
                <a:srgbClr val="FFFFFF"/>
              </a:highlight>
              <a:latin typeface="Roboto"/>
              <a:ea typeface="Roboto"/>
              <a:cs typeface="Roboto"/>
              <a:sym typeface="Roboto"/>
            </a:endParaRPr>
          </a:p>
        </p:txBody>
      </p:sp>
      <p:pic>
        <p:nvPicPr>
          <p:cNvPr id="2937" name="Google Shape;2937;p167"/>
          <p:cNvPicPr preferRelativeResize="0"/>
          <p:nvPr/>
        </p:nvPicPr>
        <p:blipFill>
          <a:blip r:embed="rId3">
            <a:alphaModFix/>
          </a:blip>
          <a:stretch>
            <a:fillRect/>
          </a:stretch>
        </p:blipFill>
        <p:spPr>
          <a:xfrm>
            <a:off x="1474076" y="1781025"/>
            <a:ext cx="1176125" cy="172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1" name="Shape 2941"/>
        <p:cNvGrpSpPr/>
        <p:nvPr/>
      </p:nvGrpSpPr>
      <p:grpSpPr>
        <a:xfrm>
          <a:off x="0" y="0"/>
          <a:ext cx="0" cy="0"/>
          <a:chOff x="0" y="0"/>
          <a:chExt cx="0" cy="0"/>
        </a:xfrm>
      </p:grpSpPr>
      <p:pic>
        <p:nvPicPr>
          <p:cNvPr id="2942" name="Google Shape;2942;p168"/>
          <p:cNvPicPr preferRelativeResize="0"/>
          <p:nvPr/>
        </p:nvPicPr>
        <p:blipFill>
          <a:blip r:embed="rId3">
            <a:alphaModFix/>
          </a:blip>
          <a:stretch>
            <a:fillRect/>
          </a:stretch>
        </p:blipFill>
        <p:spPr>
          <a:xfrm>
            <a:off x="0" y="0"/>
            <a:ext cx="9144000" cy="5143505"/>
          </a:xfrm>
          <a:prstGeom prst="rect">
            <a:avLst/>
          </a:prstGeom>
          <a:noFill/>
          <a:ln>
            <a:noFill/>
          </a:ln>
        </p:spPr>
      </p:pic>
      <p:sp>
        <p:nvSpPr>
          <p:cNvPr id="2943" name="Google Shape;2943;p168"/>
          <p:cNvSpPr/>
          <p:nvPr/>
        </p:nvSpPr>
        <p:spPr>
          <a:xfrm>
            <a:off x="1352575" y="3533275"/>
            <a:ext cx="3231900" cy="857700"/>
          </a:xfrm>
          <a:prstGeom prst="roundRect">
            <a:avLst>
              <a:gd fmla="val 10779"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4" name="Google Shape;2944;p168"/>
          <p:cNvGrpSpPr/>
          <p:nvPr/>
        </p:nvGrpSpPr>
        <p:grpSpPr>
          <a:xfrm>
            <a:off x="457200" y="3530950"/>
            <a:ext cx="776889" cy="857700"/>
            <a:chOff x="457200" y="1533675"/>
            <a:chExt cx="776889" cy="857700"/>
          </a:xfrm>
        </p:grpSpPr>
        <p:sp>
          <p:nvSpPr>
            <p:cNvPr id="2945" name="Google Shape;2945;p168"/>
            <p:cNvSpPr/>
            <p:nvPr/>
          </p:nvSpPr>
          <p:spPr>
            <a:xfrm>
              <a:off x="457200" y="1533675"/>
              <a:ext cx="695400" cy="857700"/>
            </a:xfrm>
            <a:prstGeom prst="roundRect">
              <a:avLst>
                <a:gd fmla="val 16667" name="adj"/>
              </a:avLst>
            </a:prstGeom>
            <a:solidFill>
              <a:srgbClr val="4A9C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46" name="Google Shape;2946;p168"/>
            <p:cNvSpPr/>
            <p:nvPr/>
          </p:nvSpPr>
          <p:spPr>
            <a:xfrm rot="5400000">
              <a:off x="969614" y="1870525"/>
              <a:ext cx="340325" cy="188625"/>
            </a:xfrm>
            <a:prstGeom prst="flowChartExtract">
              <a:avLst/>
            </a:prstGeom>
            <a:solidFill>
              <a:srgbClr val="4A9C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7" name="Google Shape;2947;p168"/>
          <p:cNvSpPr/>
          <p:nvPr/>
        </p:nvSpPr>
        <p:spPr>
          <a:xfrm>
            <a:off x="1352575" y="2529075"/>
            <a:ext cx="3231900" cy="857700"/>
          </a:xfrm>
          <a:prstGeom prst="roundRect">
            <a:avLst>
              <a:gd fmla="val 10779"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949" name="Google Shape;2949;p1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Defense in Depth </a:t>
            </a:r>
            <a:endParaRPr>
              <a:solidFill>
                <a:srgbClr val="FFFFFF"/>
              </a:solidFill>
            </a:endParaRPr>
          </a:p>
        </p:txBody>
      </p:sp>
      <p:sp>
        <p:nvSpPr>
          <p:cNvPr id="2950" name="Google Shape;2950;p168"/>
          <p:cNvSpPr txBox="1"/>
          <p:nvPr>
            <p:ph idx="1" type="subTitle"/>
          </p:nvPr>
        </p:nvSpPr>
        <p:spPr>
          <a:xfrm>
            <a:off x="0" y="675975"/>
            <a:ext cx="5118300" cy="857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For example, a secure network may protect an SSH server in three ways.</a:t>
            </a:r>
            <a:endParaRPr>
              <a:solidFill>
                <a:srgbClr val="FFFFFF"/>
              </a:solidFill>
            </a:endParaRPr>
          </a:p>
          <a:p>
            <a:pPr indent="0" lvl="0" marL="0" rtl="0" algn="ctr">
              <a:spcBef>
                <a:spcPts val="0"/>
              </a:spcBef>
              <a:spcAft>
                <a:spcPts val="0"/>
              </a:spcAft>
              <a:buNone/>
            </a:pPr>
            <a:r>
              <a:t/>
            </a:r>
            <a:endParaRPr sz="1600">
              <a:solidFill>
                <a:srgbClr val="FFFFFF"/>
              </a:solidFill>
            </a:endParaRPr>
          </a:p>
        </p:txBody>
      </p:sp>
      <p:cxnSp>
        <p:nvCxnSpPr>
          <p:cNvPr id="2951" name="Google Shape;2951;p168"/>
          <p:cNvCxnSpPr/>
          <p:nvPr/>
        </p:nvCxnSpPr>
        <p:spPr>
          <a:xfrm>
            <a:off x="274375" y="640080"/>
            <a:ext cx="8595600" cy="10200"/>
          </a:xfrm>
          <a:prstGeom prst="straightConnector1">
            <a:avLst/>
          </a:prstGeom>
          <a:noFill/>
          <a:ln cap="flat" cmpd="sng" w="9525">
            <a:solidFill>
              <a:srgbClr val="D9D9D9"/>
            </a:solidFill>
            <a:prstDash val="solid"/>
            <a:round/>
            <a:headEnd len="med" w="med" type="none"/>
            <a:tailEnd len="med" w="med" type="none"/>
          </a:ln>
        </p:spPr>
      </p:cxnSp>
      <p:cxnSp>
        <p:nvCxnSpPr>
          <p:cNvPr id="2952" name="Google Shape;2952;p1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3" name="Google Shape;2953;p168"/>
          <p:cNvSpPr/>
          <p:nvPr/>
        </p:nvSpPr>
        <p:spPr>
          <a:xfrm>
            <a:off x="1352575" y="1536000"/>
            <a:ext cx="3231900" cy="857700"/>
          </a:xfrm>
          <a:prstGeom prst="roundRect">
            <a:avLst>
              <a:gd fmla="val 10779"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68"/>
          <p:cNvSpPr txBox="1"/>
          <p:nvPr>
            <p:ph idx="1" type="subTitle"/>
          </p:nvPr>
        </p:nvSpPr>
        <p:spPr>
          <a:xfrm>
            <a:off x="1433300" y="1453550"/>
            <a:ext cx="3151200" cy="10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Roboto"/>
                <a:ea typeface="Roboto"/>
                <a:cs typeface="Roboto"/>
                <a:sym typeface="Roboto"/>
              </a:rPr>
              <a:t>Hiding the server behind a firewall that only forwards connections from the corporate VPN </a:t>
            </a:r>
            <a:r>
              <a:rPr b="1" lang="en">
                <a:solidFill>
                  <a:schemeClr val="dk1"/>
                </a:solidFill>
                <a:latin typeface="Roboto"/>
                <a:ea typeface="Roboto"/>
                <a:cs typeface="Roboto"/>
                <a:sym typeface="Roboto"/>
              </a:rPr>
              <a:t>(technical control) </a:t>
            </a:r>
            <a:endParaRPr>
              <a:solidFill>
                <a:schemeClr val="dk1"/>
              </a:solidFill>
              <a:latin typeface="Roboto"/>
              <a:ea typeface="Roboto"/>
              <a:cs typeface="Roboto"/>
              <a:sym typeface="Roboto"/>
            </a:endParaRPr>
          </a:p>
        </p:txBody>
      </p:sp>
      <p:grpSp>
        <p:nvGrpSpPr>
          <p:cNvPr id="2955" name="Google Shape;2955;p168"/>
          <p:cNvGrpSpPr/>
          <p:nvPr/>
        </p:nvGrpSpPr>
        <p:grpSpPr>
          <a:xfrm>
            <a:off x="457200" y="1533675"/>
            <a:ext cx="776889" cy="857700"/>
            <a:chOff x="457200" y="1533675"/>
            <a:chExt cx="776889" cy="857700"/>
          </a:xfrm>
        </p:grpSpPr>
        <p:sp>
          <p:nvSpPr>
            <p:cNvPr id="2956" name="Google Shape;2956;p168"/>
            <p:cNvSpPr/>
            <p:nvPr/>
          </p:nvSpPr>
          <p:spPr>
            <a:xfrm>
              <a:off x="457200" y="1533675"/>
              <a:ext cx="695400" cy="857700"/>
            </a:xfrm>
            <a:prstGeom prst="roundRect">
              <a:avLst>
                <a:gd fmla="val 16667" name="adj"/>
              </a:avLst>
            </a:prstGeom>
            <a:solidFill>
              <a:srgbClr val="4A9C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57" name="Google Shape;2957;p168"/>
            <p:cNvSpPr/>
            <p:nvPr/>
          </p:nvSpPr>
          <p:spPr>
            <a:xfrm rot="5400000">
              <a:off x="969614" y="1870525"/>
              <a:ext cx="340325" cy="188625"/>
            </a:xfrm>
            <a:prstGeom prst="flowChartExtract">
              <a:avLst/>
            </a:prstGeom>
            <a:solidFill>
              <a:srgbClr val="4A9C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8" name="Google Shape;2958;p168"/>
          <p:cNvSpPr txBox="1"/>
          <p:nvPr>
            <p:ph idx="2" type="subTitle"/>
          </p:nvPr>
        </p:nvSpPr>
        <p:spPr>
          <a:xfrm>
            <a:off x="1433300" y="2474375"/>
            <a:ext cx="3151200" cy="975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Roboto"/>
                <a:ea typeface="Roboto"/>
                <a:cs typeface="Roboto"/>
                <a:sym typeface="Roboto"/>
              </a:rPr>
              <a:t>Forcing users to authenticate with SSH keys </a:t>
            </a:r>
            <a:r>
              <a:rPr i="1" lang="en">
                <a:solidFill>
                  <a:schemeClr val="dk1"/>
                </a:solidFill>
                <a:latin typeface="Roboto"/>
                <a:ea typeface="Roboto"/>
                <a:cs typeface="Roboto"/>
                <a:sym typeface="Roboto"/>
              </a:rPr>
              <a:t>and</a:t>
            </a:r>
            <a:r>
              <a:rPr lang="en">
                <a:solidFill>
                  <a:schemeClr val="dk1"/>
                </a:solidFill>
                <a:latin typeface="Roboto"/>
                <a:ea typeface="Roboto"/>
                <a:cs typeface="Roboto"/>
                <a:sym typeface="Roboto"/>
              </a:rPr>
              <a:t> passwords </a:t>
            </a:r>
            <a:r>
              <a:rPr b="1" lang="en">
                <a:solidFill>
                  <a:schemeClr val="dk1"/>
                </a:solidFill>
                <a:latin typeface="Roboto"/>
                <a:ea typeface="Roboto"/>
                <a:cs typeface="Roboto"/>
                <a:sym typeface="Roboto"/>
              </a:rPr>
              <a:t>(technical control) </a:t>
            </a:r>
            <a:endParaRPr>
              <a:solidFill>
                <a:schemeClr val="dk1"/>
              </a:solidFill>
              <a:latin typeface="Roboto"/>
              <a:ea typeface="Roboto"/>
              <a:cs typeface="Roboto"/>
              <a:sym typeface="Roboto"/>
            </a:endParaRPr>
          </a:p>
        </p:txBody>
      </p:sp>
      <p:sp>
        <p:nvSpPr>
          <p:cNvPr id="2959" name="Google Shape;2959;p168"/>
          <p:cNvSpPr txBox="1"/>
          <p:nvPr>
            <p:ph idx="3" type="subTitle"/>
          </p:nvPr>
        </p:nvSpPr>
        <p:spPr>
          <a:xfrm>
            <a:off x="1433300" y="3487225"/>
            <a:ext cx="3151200" cy="9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Roboto"/>
                <a:ea typeface="Roboto"/>
                <a:cs typeface="Roboto"/>
                <a:sym typeface="Roboto"/>
              </a:rPr>
              <a:t>Requiring users to generate new keys, with new strong passwords, every quarter </a:t>
            </a:r>
            <a:r>
              <a:rPr b="1" lang="en">
                <a:solidFill>
                  <a:schemeClr val="dk1"/>
                </a:solidFill>
                <a:latin typeface="Roboto"/>
                <a:ea typeface="Roboto"/>
                <a:cs typeface="Roboto"/>
                <a:sym typeface="Roboto"/>
              </a:rPr>
              <a:t>(procedural control)</a:t>
            </a:r>
            <a:endParaRPr>
              <a:solidFill>
                <a:schemeClr val="dk1"/>
              </a:solidFill>
              <a:latin typeface="Roboto"/>
              <a:ea typeface="Roboto"/>
              <a:cs typeface="Roboto"/>
              <a:sym typeface="Roboto"/>
            </a:endParaRPr>
          </a:p>
        </p:txBody>
      </p:sp>
      <p:grpSp>
        <p:nvGrpSpPr>
          <p:cNvPr id="2960" name="Google Shape;2960;p168"/>
          <p:cNvGrpSpPr/>
          <p:nvPr/>
        </p:nvGrpSpPr>
        <p:grpSpPr>
          <a:xfrm>
            <a:off x="457200" y="2526750"/>
            <a:ext cx="776889" cy="857700"/>
            <a:chOff x="457200" y="1533675"/>
            <a:chExt cx="776889" cy="857700"/>
          </a:xfrm>
        </p:grpSpPr>
        <p:sp>
          <p:nvSpPr>
            <p:cNvPr id="2961" name="Google Shape;2961;p168"/>
            <p:cNvSpPr/>
            <p:nvPr/>
          </p:nvSpPr>
          <p:spPr>
            <a:xfrm>
              <a:off x="457200" y="1533675"/>
              <a:ext cx="695400" cy="857700"/>
            </a:xfrm>
            <a:prstGeom prst="roundRect">
              <a:avLst>
                <a:gd fmla="val 16667" name="adj"/>
              </a:avLst>
            </a:prstGeom>
            <a:solidFill>
              <a:srgbClr val="4A9C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62" name="Google Shape;2962;p168"/>
            <p:cNvSpPr/>
            <p:nvPr/>
          </p:nvSpPr>
          <p:spPr>
            <a:xfrm rot="5400000">
              <a:off x="969614" y="1870525"/>
              <a:ext cx="340325" cy="188625"/>
            </a:xfrm>
            <a:prstGeom prst="flowChartExtract">
              <a:avLst/>
            </a:prstGeom>
            <a:solidFill>
              <a:srgbClr val="4A9C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0F8F7">
            <a:alpha val="88830"/>
          </a:srgbClr>
        </a:solidFill>
      </p:bgPr>
    </p:bg>
    <p:spTree>
      <p:nvGrpSpPr>
        <p:cNvPr id="2966" name="Shape 2966"/>
        <p:cNvGrpSpPr/>
        <p:nvPr/>
      </p:nvGrpSpPr>
      <p:grpSpPr>
        <a:xfrm>
          <a:off x="0" y="0"/>
          <a:ext cx="0" cy="0"/>
          <a:chOff x="0" y="0"/>
          <a:chExt cx="0" cy="0"/>
        </a:xfrm>
      </p:grpSpPr>
      <p:sp>
        <p:nvSpPr>
          <p:cNvPr id="2967" name="Google Shape;2967;p169"/>
          <p:cNvSpPr/>
          <p:nvPr/>
        </p:nvSpPr>
        <p:spPr>
          <a:xfrm>
            <a:off x="-12300" y="0"/>
            <a:ext cx="4249500" cy="5143500"/>
          </a:xfrm>
          <a:prstGeom prst="rect">
            <a:avLst/>
          </a:prstGeom>
          <a:solidFill>
            <a:srgbClr val="221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8" name="Google Shape;2968;p169"/>
          <p:cNvPicPr preferRelativeResize="0"/>
          <p:nvPr/>
        </p:nvPicPr>
        <p:blipFill rotWithShape="1">
          <a:blip r:embed="rId3">
            <a:alphaModFix/>
          </a:blip>
          <a:srcRect b="9990" l="-10683" r="29064" t="2757"/>
          <a:stretch/>
        </p:blipFill>
        <p:spPr>
          <a:xfrm>
            <a:off x="2729050" y="0"/>
            <a:ext cx="6414950" cy="5143500"/>
          </a:xfrm>
          <a:prstGeom prst="rect">
            <a:avLst/>
          </a:prstGeom>
          <a:noFill/>
          <a:ln>
            <a:noFill/>
          </a:ln>
        </p:spPr>
      </p:pic>
      <p:sp>
        <p:nvSpPr>
          <p:cNvPr id="2969" name="Google Shape;2969;p169"/>
          <p:cNvSpPr/>
          <p:nvPr/>
        </p:nvSpPr>
        <p:spPr>
          <a:xfrm>
            <a:off x="1352575" y="1462275"/>
            <a:ext cx="4740300" cy="1020900"/>
          </a:xfrm>
          <a:prstGeom prst="roundRect">
            <a:avLst>
              <a:gd fmla="val 10779"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0" name="Google Shape;2970;p169"/>
          <p:cNvGrpSpPr/>
          <p:nvPr/>
        </p:nvGrpSpPr>
        <p:grpSpPr>
          <a:xfrm>
            <a:off x="457194" y="1457837"/>
            <a:ext cx="776889" cy="1020920"/>
            <a:chOff x="457200" y="1533675"/>
            <a:chExt cx="776889" cy="857700"/>
          </a:xfrm>
        </p:grpSpPr>
        <p:sp>
          <p:nvSpPr>
            <p:cNvPr id="2971" name="Google Shape;2971;p169"/>
            <p:cNvSpPr/>
            <p:nvPr/>
          </p:nvSpPr>
          <p:spPr>
            <a:xfrm>
              <a:off x="457200" y="1533675"/>
              <a:ext cx="695400" cy="857700"/>
            </a:xfrm>
            <a:prstGeom prst="roundRect">
              <a:avLst>
                <a:gd fmla="val 16667" name="adj"/>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72" name="Google Shape;2972;p169"/>
            <p:cNvSpPr/>
            <p:nvPr/>
          </p:nvSpPr>
          <p:spPr>
            <a:xfrm rot="5400000">
              <a:off x="969614" y="1870525"/>
              <a:ext cx="340325" cy="188625"/>
            </a:xfrm>
            <a:prstGeom prst="flowChartExtra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3" name="Google Shape;2973;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Control Diversity </a:t>
            </a:r>
            <a:endParaRPr>
              <a:solidFill>
                <a:srgbClr val="FFFFFF"/>
              </a:solidFill>
            </a:endParaRPr>
          </a:p>
        </p:txBody>
      </p:sp>
      <p:sp>
        <p:nvSpPr>
          <p:cNvPr id="2974" name="Google Shape;2974;p1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A system with multiple layers of protection is said to have </a:t>
            </a:r>
            <a:r>
              <a:rPr b="1" lang="en">
                <a:solidFill>
                  <a:srgbClr val="FFFFFF"/>
                </a:solidFill>
              </a:rPr>
              <a:t>control diversity</a:t>
            </a:r>
            <a:r>
              <a:rPr lang="en">
                <a:solidFill>
                  <a:srgbClr val="FFFFFF"/>
                </a:solidFill>
              </a:rPr>
              <a:t>, because it is protected in multiple ways.</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975" name="Google Shape;2975;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cxnSp>
        <p:nvCxnSpPr>
          <p:cNvPr id="2976" name="Google Shape;2976;p169"/>
          <p:cNvCxnSpPr/>
          <p:nvPr/>
        </p:nvCxnSpPr>
        <p:spPr>
          <a:xfrm>
            <a:off x="274375" y="640080"/>
            <a:ext cx="8595600" cy="10200"/>
          </a:xfrm>
          <a:prstGeom prst="straightConnector1">
            <a:avLst/>
          </a:prstGeom>
          <a:noFill/>
          <a:ln cap="flat" cmpd="sng" w="9525">
            <a:solidFill>
              <a:srgbClr val="D9D9D9"/>
            </a:solidFill>
            <a:prstDash val="solid"/>
            <a:round/>
            <a:headEnd len="med" w="med" type="none"/>
            <a:tailEnd len="med" w="med" type="none"/>
          </a:ln>
        </p:spPr>
      </p:cxnSp>
      <p:cxnSp>
        <p:nvCxnSpPr>
          <p:cNvPr id="2977" name="Google Shape;2977;p1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78" name="Google Shape;2978;p169"/>
          <p:cNvSpPr/>
          <p:nvPr/>
        </p:nvSpPr>
        <p:spPr>
          <a:xfrm>
            <a:off x="1352575" y="2605275"/>
            <a:ext cx="4740300" cy="1020900"/>
          </a:xfrm>
          <a:prstGeom prst="roundRect">
            <a:avLst>
              <a:gd fmla="val 10779"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69"/>
          <p:cNvSpPr txBox="1"/>
          <p:nvPr>
            <p:ph idx="1" type="subTitle"/>
          </p:nvPr>
        </p:nvSpPr>
        <p:spPr>
          <a:xfrm>
            <a:off x="1454250" y="1453550"/>
            <a:ext cx="4638600" cy="10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Roboto"/>
                <a:ea typeface="Roboto"/>
                <a:cs typeface="Roboto"/>
                <a:sym typeface="Roboto"/>
              </a:rPr>
              <a:t>Protecting the SSH server with a firewall prevents unwanted connections from unintentional attackers.</a:t>
            </a:r>
            <a:endParaRPr>
              <a:solidFill>
                <a:schemeClr val="dk1"/>
              </a:solidFill>
              <a:latin typeface="Roboto"/>
              <a:ea typeface="Roboto"/>
              <a:cs typeface="Roboto"/>
              <a:sym typeface="Roboto"/>
            </a:endParaRPr>
          </a:p>
        </p:txBody>
      </p:sp>
      <p:grpSp>
        <p:nvGrpSpPr>
          <p:cNvPr id="2980" name="Google Shape;2980;p169"/>
          <p:cNvGrpSpPr/>
          <p:nvPr/>
        </p:nvGrpSpPr>
        <p:grpSpPr>
          <a:xfrm>
            <a:off x="457194" y="2600837"/>
            <a:ext cx="776889" cy="1020920"/>
            <a:chOff x="457200" y="1533675"/>
            <a:chExt cx="776889" cy="857700"/>
          </a:xfrm>
        </p:grpSpPr>
        <p:sp>
          <p:nvSpPr>
            <p:cNvPr id="2981" name="Google Shape;2981;p169"/>
            <p:cNvSpPr/>
            <p:nvPr/>
          </p:nvSpPr>
          <p:spPr>
            <a:xfrm>
              <a:off x="457200" y="1533675"/>
              <a:ext cx="695400" cy="857700"/>
            </a:xfrm>
            <a:prstGeom prst="roundRect">
              <a:avLst>
                <a:gd fmla="val 16667" name="adj"/>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82" name="Google Shape;2982;p169"/>
            <p:cNvSpPr/>
            <p:nvPr/>
          </p:nvSpPr>
          <p:spPr>
            <a:xfrm rot="5400000">
              <a:off x="969614" y="1870525"/>
              <a:ext cx="340325" cy="188625"/>
            </a:xfrm>
            <a:prstGeom prst="flowChartExtra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3" name="Google Shape;2983;p169"/>
          <p:cNvSpPr txBox="1"/>
          <p:nvPr>
            <p:ph idx="2" type="subTitle"/>
          </p:nvPr>
        </p:nvSpPr>
        <p:spPr>
          <a:xfrm>
            <a:off x="1454250" y="2626775"/>
            <a:ext cx="4638600" cy="975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Roboto"/>
                <a:ea typeface="Roboto"/>
                <a:cs typeface="Roboto"/>
                <a:sym typeface="Roboto"/>
              </a:rPr>
              <a:t>If an attacker bypasses the VPN, it will still be difficult to compromise the server. Users must authenticate with SSH keys </a:t>
            </a:r>
            <a:r>
              <a:rPr i="1" lang="en">
                <a:solidFill>
                  <a:schemeClr val="dk1"/>
                </a:solidFill>
                <a:latin typeface="Roboto"/>
                <a:ea typeface="Roboto"/>
                <a:cs typeface="Roboto"/>
                <a:sym typeface="Roboto"/>
              </a:rPr>
              <a:t>and </a:t>
            </a:r>
            <a:r>
              <a:rPr lang="en">
                <a:solidFill>
                  <a:schemeClr val="dk1"/>
                </a:solidFill>
                <a:latin typeface="Roboto"/>
                <a:ea typeface="Roboto"/>
                <a:cs typeface="Roboto"/>
                <a:sym typeface="Roboto"/>
              </a:rPr>
              <a:t>passwords, so attackers can't easily brute-force the login.</a:t>
            </a:r>
            <a:endParaRPr>
              <a:solidFill>
                <a:schemeClr val="dk1"/>
              </a:solidFill>
              <a:latin typeface="Roboto"/>
              <a:ea typeface="Roboto"/>
              <a:cs typeface="Roboto"/>
              <a:sym typeface="Roboto"/>
            </a:endParaRPr>
          </a:p>
        </p:txBody>
      </p:sp>
      <p:sp>
        <p:nvSpPr>
          <p:cNvPr id="2984" name="Google Shape;2984;p169"/>
          <p:cNvSpPr/>
          <p:nvPr/>
        </p:nvSpPr>
        <p:spPr>
          <a:xfrm>
            <a:off x="1352575" y="3758088"/>
            <a:ext cx="4740300" cy="1020900"/>
          </a:xfrm>
          <a:prstGeom prst="roundRect">
            <a:avLst>
              <a:gd fmla="val 10779"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5" name="Google Shape;2985;p169"/>
          <p:cNvGrpSpPr/>
          <p:nvPr/>
        </p:nvGrpSpPr>
        <p:grpSpPr>
          <a:xfrm>
            <a:off x="457194" y="3753649"/>
            <a:ext cx="776889" cy="1020920"/>
            <a:chOff x="457200" y="1533675"/>
            <a:chExt cx="776889" cy="857700"/>
          </a:xfrm>
        </p:grpSpPr>
        <p:sp>
          <p:nvSpPr>
            <p:cNvPr id="2986" name="Google Shape;2986;p169"/>
            <p:cNvSpPr/>
            <p:nvPr/>
          </p:nvSpPr>
          <p:spPr>
            <a:xfrm>
              <a:off x="457200" y="1533675"/>
              <a:ext cx="695400" cy="857700"/>
            </a:xfrm>
            <a:prstGeom prst="roundRect">
              <a:avLst>
                <a:gd fmla="val 16667" name="adj"/>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87" name="Google Shape;2987;p169"/>
            <p:cNvSpPr/>
            <p:nvPr/>
          </p:nvSpPr>
          <p:spPr>
            <a:xfrm rot="5400000">
              <a:off x="969614" y="1870525"/>
              <a:ext cx="340325" cy="188625"/>
            </a:xfrm>
            <a:prstGeom prst="flowChartExtra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8" name="Google Shape;2988;p169"/>
          <p:cNvSpPr txBox="1"/>
          <p:nvPr>
            <p:ph idx="3" type="subTitle"/>
          </p:nvPr>
        </p:nvSpPr>
        <p:spPr>
          <a:xfrm>
            <a:off x="1454250" y="3779588"/>
            <a:ext cx="4638600" cy="97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If an attacker does</a:t>
            </a:r>
            <a:r>
              <a:rPr i="1"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steal both a valid SSH key </a:t>
            </a:r>
            <a:r>
              <a:rPr i="1" lang="en">
                <a:solidFill>
                  <a:schemeClr val="dk1"/>
                </a:solidFill>
                <a:latin typeface="Roboto"/>
                <a:ea typeface="Roboto"/>
                <a:cs typeface="Roboto"/>
                <a:sym typeface="Roboto"/>
              </a:rPr>
              <a:t>and </a:t>
            </a:r>
            <a:r>
              <a:rPr lang="en">
                <a:solidFill>
                  <a:schemeClr val="dk1"/>
                </a:solidFill>
                <a:latin typeface="Roboto"/>
                <a:ea typeface="Roboto"/>
                <a:cs typeface="Roboto"/>
                <a:sym typeface="Roboto"/>
              </a:rPr>
              <a:t>its password, they will only be able to compromise the server for a limited time, since the stolen key will expire after, at most, three months.</a:t>
            </a:r>
            <a:endParaRPr>
              <a:solidFill>
                <a:schemeClr val="dk1"/>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D7E74"/>
        </a:solidFill>
      </p:bgPr>
    </p:bg>
    <p:spTree>
      <p:nvGrpSpPr>
        <p:cNvPr id="2992" name="Shape 2992"/>
        <p:cNvGrpSpPr/>
        <p:nvPr/>
      </p:nvGrpSpPr>
      <p:grpSpPr>
        <a:xfrm>
          <a:off x="0" y="0"/>
          <a:ext cx="0" cy="0"/>
          <a:chOff x="0" y="0"/>
          <a:chExt cx="0" cy="0"/>
        </a:xfrm>
      </p:grpSpPr>
      <p:sp>
        <p:nvSpPr>
          <p:cNvPr id="2993" name="Google Shape;2993;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Redundancy and Single Points of Failure</a:t>
            </a:r>
            <a:endParaRPr>
              <a:solidFill>
                <a:srgbClr val="FFFFFF"/>
              </a:solidFill>
            </a:endParaRPr>
          </a:p>
        </p:txBody>
      </p:sp>
      <p:sp>
        <p:nvSpPr>
          <p:cNvPr id="2994" name="Google Shape;2994;p170"/>
          <p:cNvSpPr txBox="1"/>
          <p:nvPr>
            <p:ph idx="1" type="subTitle"/>
          </p:nvPr>
        </p:nvSpPr>
        <p:spPr>
          <a:xfrm>
            <a:off x="0" y="675975"/>
            <a:ext cx="5372400" cy="39504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solidFill>
                  <a:srgbClr val="FFFFFF"/>
                </a:solidFill>
              </a:rPr>
              <a:t>Defending the system with multiple methods ensures that it remains protected </a:t>
            </a:r>
            <a:r>
              <a:rPr i="1" lang="en">
                <a:solidFill>
                  <a:srgbClr val="FFFFFF"/>
                </a:solidFill>
              </a:rPr>
              <a:t>even if one of them fails</a:t>
            </a:r>
            <a:r>
              <a:rPr lang="en">
                <a:solidFill>
                  <a:srgbClr val="FFFFFF"/>
                </a:solidFill>
              </a:rPr>
              <a:t>. This concept is known as </a:t>
            </a:r>
            <a:r>
              <a:rPr b="1" lang="en">
                <a:solidFill>
                  <a:srgbClr val="FFFFFF"/>
                </a:solidFill>
              </a:rPr>
              <a:t>redundancy</a:t>
            </a:r>
            <a:r>
              <a:rPr lang="en">
                <a:solidFill>
                  <a:srgbClr val="FFFFFF"/>
                </a:solidFill>
              </a:rPr>
              <a:t>.</a:t>
            </a:r>
            <a:endParaRPr>
              <a:solidFill>
                <a:srgbClr val="FFFFFF"/>
              </a:solidFill>
            </a:endParaRPr>
          </a:p>
          <a:p>
            <a:pPr indent="-317500" lvl="0" marL="457200" rtl="0" algn="l">
              <a:lnSpc>
                <a:spcPct val="100000"/>
              </a:lnSpc>
              <a:spcBef>
                <a:spcPts val="800"/>
              </a:spcBef>
              <a:spcAft>
                <a:spcPts val="0"/>
              </a:spcAft>
              <a:buClr>
                <a:srgbClr val="FFFFFF"/>
              </a:buClr>
              <a:buSzPts val="1400"/>
              <a:buChar char="●"/>
            </a:pPr>
            <a:r>
              <a:rPr lang="en">
                <a:solidFill>
                  <a:srgbClr val="FFFFFF"/>
                </a:solidFill>
              </a:rPr>
              <a:t>If the system only has a single control, that control is its </a:t>
            </a:r>
            <a:r>
              <a:rPr b="1" lang="en">
                <a:solidFill>
                  <a:srgbClr val="FFFFFF"/>
                </a:solidFill>
              </a:rPr>
              <a:t>single point of failure</a:t>
            </a:r>
            <a:r>
              <a:rPr lang="en">
                <a:solidFill>
                  <a:srgbClr val="FFFFFF"/>
                </a:solidFill>
              </a:rPr>
              <a:t>. An attacker can compromise the system by breaking just a </a:t>
            </a:r>
            <a:r>
              <a:rPr i="1" lang="en">
                <a:solidFill>
                  <a:srgbClr val="FFFFFF"/>
                </a:solidFill>
              </a:rPr>
              <a:t>single</a:t>
            </a:r>
            <a:r>
              <a:rPr lang="en">
                <a:solidFill>
                  <a:srgbClr val="FFFFFF"/>
                </a:solidFill>
              </a:rPr>
              <a:t> control.</a:t>
            </a:r>
            <a:endParaRPr>
              <a:solidFill>
                <a:srgbClr val="FFFFFF"/>
              </a:solidFill>
            </a:endParaRPr>
          </a:p>
          <a:p>
            <a:pPr indent="-317500" lvl="0" marL="457200" rtl="0" algn="l">
              <a:lnSpc>
                <a:spcPct val="100000"/>
              </a:lnSpc>
              <a:spcBef>
                <a:spcPts val="0"/>
              </a:spcBef>
              <a:spcAft>
                <a:spcPts val="0"/>
              </a:spcAft>
              <a:buClr>
                <a:schemeClr val="lt1"/>
              </a:buClr>
              <a:buSzPts val="1400"/>
              <a:buChar char="●"/>
            </a:pPr>
            <a:r>
              <a:rPr lang="en">
                <a:solidFill>
                  <a:schemeClr val="lt1"/>
                </a:solidFill>
              </a:rPr>
              <a:t>Ensuring redundancy eliminates the inherent risk of single points of failure. </a:t>
            </a:r>
            <a:endParaRPr>
              <a:solidFill>
                <a:schemeClr val="lt1"/>
              </a:solidFill>
            </a:endParaRPr>
          </a:p>
          <a:p>
            <a:pPr indent="0" lvl="0" marL="0" rtl="0" algn="l">
              <a:lnSpc>
                <a:spcPct val="114000"/>
              </a:lnSpc>
              <a:spcBef>
                <a:spcPts val="800"/>
              </a:spcBef>
              <a:spcAft>
                <a:spcPts val="800"/>
              </a:spcAft>
              <a:buNone/>
            </a:pPr>
            <a:r>
              <a:t/>
            </a:r>
            <a:endParaRPr>
              <a:solidFill>
                <a:srgbClr val="FFFFFF"/>
              </a:solidFill>
            </a:endParaRPr>
          </a:p>
        </p:txBody>
      </p:sp>
      <p:sp>
        <p:nvSpPr>
          <p:cNvPr id="2995" name="Google Shape;2995;p170"/>
          <p:cNvSpPr/>
          <p:nvPr/>
        </p:nvSpPr>
        <p:spPr>
          <a:xfrm>
            <a:off x="5237050" y="2436385"/>
            <a:ext cx="3597300" cy="1754700"/>
          </a:xfrm>
          <a:prstGeom prst="diamond">
            <a:avLst/>
          </a:prstGeom>
          <a:solidFill>
            <a:srgbClr val="DEFBFB"/>
          </a:solidFill>
          <a:ln cap="flat" cmpd="sng" w="114300">
            <a:solidFill>
              <a:srgbClr val="1D7E74"/>
            </a:solidFill>
            <a:prstDash val="solid"/>
            <a:round/>
            <a:headEnd len="sm" w="sm" type="none"/>
            <a:tailEnd len="sm" w="sm" type="none"/>
          </a:ln>
          <a:effectLst>
            <a:outerShdw blurRad="171450" rotWithShape="0" algn="bl" dir="5160000" dist="152400">
              <a:srgbClr val="000000">
                <a:alpha val="3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70"/>
          <p:cNvSpPr/>
          <p:nvPr/>
        </p:nvSpPr>
        <p:spPr>
          <a:xfrm>
            <a:off x="5237050" y="1656745"/>
            <a:ext cx="3597300" cy="1754700"/>
          </a:xfrm>
          <a:prstGeom prst="diamond">
            <a:avLst/>
          </a:prstGeom>
          <a:solidFill>
            <a:srgbClr val="9AFAD6"/>
          </a:solidFill>
          <a:ln cap="flat" cmpd="sng" w="114300">
            <a:solidFill>
              <a:srgbClr val="1D7E74"/>
            </a:solidFill>
            <a:prstDash val="solid"/>
            <a:round/>
            <a:headEnd len="sm" w="sm" type="none"/>
            <a:tailEnd len="sm" w="sm" type="none"/>
          </a:ln>
          <a:effectLst>
            <a:outerShdw blurRad="171450" rotWithShape="0" algn="bl" dir="5160000" dist="152400">
              <a:srgbClr val="000000">
                <a:alpha val="3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70"/>
          <p:cNvSpPr/>
          <p:nvPr/>
        </p:nvSpPr>
        <p:spPr>
          <a:xfrm>
            <a:off x="5237050" y="916075"/>
            <a:ext cx="3597300" cy="1754700"/>
          </a:xfrm>
          <a:prstGeom prst="diamond">
            <a:avLst/>
          </a:prstGeom>
          <a:solidFill>
            <a:srgbClr val="01C097"/>
          </a:solidFill>
          <a:ln cap="flat" cmpd="sng" w="114300">
            <a:solidFill>
              <a:srgbClr val="1D7E74"/>
            </a:solidFill>
            <a:prstDash val="solid"/>
            <a:round/>
            <a:headEnd len="sm" w="sm" type="none"/>
            <a:tailEnd len="sm" w="sm" type="none"/>
          </a:ln>
          <a:effectLst>
            <a:outerShdw blurRad="171450" rotWithShape="0" algn="bl" dir="5160000" dist="152400">
              <a:srgbClr val="000000">
                <a:alpha val="3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8" name="Google Shape;2998;p170"/>
          <p:cNvCxnSpPr/>
          <p:nvPr/>
        </p:nvCxnSpPr>
        <p:spPr>
          <a:xfrm>
            <a:off x="274375" y="640080"/>
            <a:ext cx="8595600" cy="10200"/>
          </a:xfrm>
          <a:prstGeom prst="straightConnector1">
            <a:avLst/>
          </a:prstGeom>
          <a:noFill/>
          <a:ln cap="flat" cmpd="sng" w="9525">
            <a:solidFill>
              <a:srgbClr val="D9D9D9"/>
            </a:solidFill>
            <a:prstDash val="solid"/>
            <a:round/>
            <a:headEnd len="med" w="med" type="none"/>
            <a:tailEnd len="med" w="med" type="none"/>
          </a:ln>
        </p:spPr>
      </p:cxnSp>
      <p:sp>
        <p:nvSpPr>
          <p:cNvPr id="2999" name="Google Shape;2999;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000" name="Google Shape;3000;p170"/>
          <p:cNvSpPr txBox="1"/>
          <p:nvPr/>
        </p:nvSpPr>
        <p:spPr>
          <a:xfrm rot="-1552310">
            <a:off x="6872416" y="1872690"/>
            <a:ext cx="1796454" cy="54179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Security layer 1</a:t>
            </a:r>
            <a:endParaRPr>
              <a:latin typeface="Roboto Medium"/>
              <a:ea typeface="Roboto Medium"/>
              <a:cs typeface="Roboto Medium"/>
              <a:sym typeface="Roboto Medium"/>
            </a:endParaRPr>
          </a:p>
        </p:txBody>
      </p:sp>
      <p:sp>
        <p:nvSpPr>
          <p:cNvPr id="3001" name="Google Shape;3001;p170"/>
          <p:cNvSpPr txBox="1"/>
          <p:nvPr/>
        </p:nvSpPr>
        <p:spPr>
          <a:xfrm rot="-1552310">
            <a:off x="6872416" y="2652265"/>
            <a:ext cx="1796454" cy="54179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Security layer 2</a:t>
            </a:r>
            <a:endParaRPr>
              <a:latin typeface="Roboto Medium"/>
              <a:ea typeface="Roboto Medium"/>
              <a:cs typeface="Roboto Medium"/>
              <a:sym typeface="Roboto Medium"/>
            </a:endParaRPr>
          </a:p>
        </p:txBody>
      </p:sp>
      <p:sp>
        <p:nvSpPr>
          <p:cNvPr id="3002" name="Google Shape;3002;p170"/>
          <p:cNvSpPr txBox="1"/>
          <p:nvPr/>
        </p:nvSpPr>
        <p:spPr>
          <a:xfrm rot="-1552310">
            <a:off x="6872416" y="3380990"/>
            <a:ext cx="1796454" cy="54179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Security layer 3</a:t>
            </a:r>
            <a:endParaRPr>
              <a:latin typeface="Roboto Medium"/>
              <a:ea typeface="Roboto Medium"/>
              <a:cs typeface="Roboto Medium"/>
              <a:sym typeface="Roboto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6" name="Shape 3006"/>
        <p:cNvGrpSpPr/>
        <p:nvPr/>
      </p:nvGrpSpPr>
      <p:grpSpPr>
        <a:xfrm>
          <a:off x="0" y="0"/>
          <a:ext cx="0" cy="0"/>
          <a:chOff x="0" y="0"/>
          <a:chExt cx="0" cy="0"/>
        </a:xfrm>
      </p:grpSpPr>
      <p:sp>
        <p:nvSpPr>
          <p:cNvPr id="3007" name="Google Shape;3007;p17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3008" name="Google Shape;3008;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09" name="Google Shape;3009;p171"/>
          <p:cNvSpPr txBox="1"/>
          <p:nvPr>
            <p:ph idx="2" type="title"/>
          </p:nvPr>
        </p:nvSpPr>
        <p:spPr>
          <a:xfrm>
            <a:off x="273900" y="1042875"/>
            <a:ext cx="88701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000">
                <a:latin typeface="Roboto Medium"/>
                <a:ea typeface="Roboto Medium"/>
                <a:cs typeface="Roboto Medium"/>
                <a:sym typeface="Roboto Medium"/>
              </a:rPr>
              <a:t>Activity:</a:t>
            </a:r>
            <a:r>
              <a:rPr lang="en" sz="3000">
                <a:latin typeface="Roboto Light"/>
                <a:ea typeface="Roboto Light"/>
                <a:cs typeface="Roboto Light"/>
                <a:sym typeface="Roboto Light"/>
              </a:rPr>
              <a:t> </a:t>
            </a:r>
            <a:r>
              <a:rPr lang="en">
                <a:latin typeface="Roboto Light"/>
                <a:ea typeface="Roboto Light"/>
                <a:cs typeface="Roboto Light"/>
                <a:sym typeface="Roboto Light"/>
              </a:rPr>
              <a:t>Implementing Security Controls</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indent="0" lvl="0" marL="0" rtl="0" algn="l">
              <a:spcBef>
                <a:spcPts val="800"/>
              </a:spcBef>
              <a:spcAft>
                <a:spcPts val="0"/>
              </a:spcAft>
              <a:buNone/>
            </a:pPr>
            <a:r>
              <a:rPr lang="en" sz="2000">
                <a:latin typeface="Roboto Light"/>
                <a:ea typeface="Roboto Light"/>
                <a:cs typeface="Roboto Light"/>
                <a:sym typeface="Roboto Light"/>
              </a:rPr>
              <a:t>In this activity, you will draft the final piece </a:t>
            </a:r>
            <a:br>
              <a:rPr lang="en" sz="2000">
                <a:latin typeface="Roboto Light"/>
                <a:ea typeface="Roboto Light"/>
                <a:cs typeface="Roboto Light"/>
                <a:sym typeface="Roboto Light"/>
              </a:rPr>
            </a:br>
            <a:r>
              <a:rPr lang="en" sz="2000">
                <a:latin typeface="Roboto Light"/>
                <a:ea typeface="Roboto Light"/>
                <a:cs typeface="Roboto Light"/>
                <a:sym typeface="Roboto Light"/>
              </a:rPr>
              <a:t>of security </a:t>
            </a:r>
            <a:r>
              <a:rPr lang="en" sz="2000">
                <a:latin typeface="Roboto Light"/>
                <a:ea typeface="Roboto Light"/>
                <a:cs typeface="Roboto Light"/>
                <a:sym typeface="Roboto Light"/>
              </a:rPr>
              <a:t>recommendations for GeldCorp</a:t>
            </a:r>
            <a:r>
              <a:rPr lang="en" sz="2000">
                <a:latin typeface="Roboto Light"/>
                <a:ea typeface="Roboto Light"/>
                <a:cs typeface="Roboto Light"/>
                <a:sym typeface="Roboto Light"/>
              </a:rPr>
              <a:t>.  </a:t>
            </a:r>
            <a:endParaRPr sz="2000">
              <a:latin typeface="Roboto Light"/>
              <a:ea typeface="Roboto Light"/>
              <a:cs typeface="Roboto Light"/>
              <a:sym typeface="Roboto Light"/>
            </a:endParaRPr>
          </a:p>
          <a:p>
            <a:pPr indent="0" lvl="0" marL="0" rtl="0" algn="l">
              <a:spcBef>
                <a:spcPts val="800"/>
              </a:spcBef>
              <a:spcAft>
                <a:spcPts val="800"/>
              </a:spcAft>
              <a:buNone/>
            </a:pPr>
            <a:r>
              <a:rPr i="1" lang="en" sz="2000">
                <a:latin typeface="Roboto Light"/>
                <a:ea typeface="Roboto Light"/>
                <a:cs typeface="Roboto Light"/>
                <a:sym typeface="Roboto Light"/>
              </a:rPr>
              <a:t>Instructions shared on Slack. </a:t>
            </a:r>
            <a:endParaRPr i="1" sz="2000">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3" name="Shape 2083"/>
        <p:cNvGrpSpPr/>
        <p:nvPr/>
      </p:nvGrpSpPr>
      <p:grpSpPr>
        <a:xfrm>
          <a:off x="0" y="0"/>
          <a:ext cx="0" cy="0"/>
          <a:chOff x="0" y="0"/>
          <a:chExt cx="0" cy="0"/>
        </a:xfrm>
      </p:grpSpPr>
      <p:sp>
        <p:nvSpPr>
          <p:cNvPr id="2084" name="Google Shape;2084;p109"/>
          <p:cNvSpPr/>
          <p:nvPr/>
        </p:nvSpPr>
        <p:spPr>
          <a:xfrm rot="-5400000">
            <a:off x="2009450" y="-2006950"/>
            <a:ext cx="5146200" cy="9159900"/>
          </a:xfrm>
          <a:prstGeom prst="rect">
            <a:avLst/>
          </a:prstGeom>
          <a:gradFill>
            <a:gsLst>
              <a:gs pos="0">
                <a:srgbClr val="FFFFFF"/>
              </a:gs>
              <a:gs pos="48000">
                <a:srgbClr val="1DC8B1"/>
              </a:gs>
              <a:gs pos="100000">
                <a:srgbClr val="1DC8B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09"/>
          <p:cNvSpPr/>
          <p:nvPr/>
        </p:nvSpPr>
        <p:spPr>
          <a:xfrm>
            <a:off x="1728375" y="4348875"/>
            <a:ext cx="8225400" cy="794700"/>
          </a:xfrm>
          <a:prstGeom prst="round2SameRect">
            <a:avLst>
              <a:gd fmla="val 50000" name="adj1"/>
              <a:gd fmla="val 0" name="adj2"/>
            </a:avLst>
          </a:prstGeom>
          <a:solidFill>
            <a:srgbClr val="1DC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87" name="Google Shape;2087;p109"/>
          <p:cNvPicPr preferRelativeResize="0"/>
          <p:nvPr/>
        </p:nvPicPr>
        <p:blipFill rotWithShape="1">
          <a:blip r:embed="rId3">
            <a:alphaModFix/>
          </a:blip>
          <a:srcRect b="6611" l="13472" r="15129" t="0"/>
          <a:stretch/>
        </p:blipFill>
        <p:spPr>
          <a:xfrm>
            <a:off x="1374400" y="478975"/>
            <a:ext cx="6528274" cy="4803200"/>
          </a:xfrm>
          <a:prstGeom prst="rect">
            <a:avLst/>
          </a:prstGeom>
          <a:noFill/>
          <a:ln>
            <a:noFill/>
          </a:ln>
          <a:effectLst>
            <a:outerShdw blurRad="285750" rotWithShape="0" algn="bl" dir="3120000" dist="133350">
              <a:srgbClr val="000000">
                <a:alpha val="34000"/>
              </a:srgbClr>
            </a:outerShdw>
          </a:effectLst>
        </p:spPr>
      </p:pic>
      <p:sp>
        <p:nvSpPr>
          <p:cNvPr id="2088" name="Google Shape;2088;p109"/>
          <p:cNvSpPr txBox="1"/>
          <p:nvPr>
            <p:ph idx="1" type="subTitle"/>
          </p:nvPr>
        </p:nvSpPr>
        <p:spPr>
          <a:xfrm>
            <a:off x="1822100" y="1206200"/>
            <a:ext cx="6738300" cy="2926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These units introduce the fundamentals </a:t>
            </a:r>
            <a:br>
              <a:rPr lang="en" sz="1600">
                <a:solidFill>
                  <a:schemeClr val="dk1"/>
                </a:solidFill>
                <a:latin typeface="Roboto Medium"/>
                <a:ea typeface="Roboto Medium"/>
                <a:cs typeface="Roboto Medium"/>
                <a:sym typeface="Roboto Medium"/>
              </a:rPr>
            </a:br>
            <a:r>
              <a:rPr lang="en" sz="1600">
                <a:solidFill>
                  <a:schemeClr val="dk1"/>
                </a:solidFill>
                <a:latin typeface="Roboto Medium"/>
                <a:ea typeface="Roboto Medium"/>
                <a:cs typeface="Roboto Medium"/>
                <a:sym typeface="Roboto Medium"/>
              </a:rPr>
              <a:t>of networking and network security.</a:t>
            </a:r>
            <a:endParaRPr sz="1600">
              <a:solidFill>
                <a:schemeClr val="dk1"/>
              </a:solidFill>
              <a:latin typeface="Roboto Medium"/>
              <a:ea typeface="Roboto Medium"/>
              <a:cs typeface="Roboto Medium"/>
              <a:sym typeface="Roboto Medium"/>
            </a:endParaRPr>
          </a:p>
          <a:p>
            <a:pPr indent="0" lvl="0" marL="0" rtl="0" algn="l">
              <a:spcBef>
                <a:spcPts val="800"/>
              </a:spcBef>
              <a:spcAft>
                <a:spcPts val="0"/>
              </a:spcAft>
              <a:buNone/>
            </a:pPr>
            <a:r>
              <a:rPr b="1" lang="en" sz="1600">
                <a:solidFill>
                  <a:srgbClr val="0DA38F"/>
                </a:solidFill>
              </a:rPr>
              <a:t>What We’ll Learn</a:t>
            </a:r>
            <a:endParaRPr b="1" sz="1600">
              <a:solidFill>
                <a:srgbClr val="0DA38F"/>
              </a:solidFill>
            </a:endParaRPr>
          </a:p>
          <a:p>
            <a:pPr indent="0" lvl="0" marL="0" rtl="0" algn="l">
              <a:spcBef>
                <a:spcPts val="0"/>
              </a:spcBef>
              <a:spcAft>
                <a:spcPts val="0"/>
              </a:spcAft>
              <a:buNone/>
            </a:pPr>
            <a:r>
              <a:rPr lang="en" sz="1600">
                <a:solidFill>
                  <a:schemeClr val="dk1"/>
                </a:solidFill>
              </a:rPr>
              <a:t>How to c</a:t>
            </a:r>
            <a:r>
              <a:rPr lang="en" sz="1600">
                <a:solidFill>
                  <a:schemeClr val="dk1"/>
                </a:solidFill>
              </a:rPr>
              <a:t>onfigure firewalls, port-scan remote hosts, use Wireshark to capture live traffic, and analyze network </a:t>
            </a:r>
            <a:br>
              <a:rPr lang="en" sz="1600">
                <a:solidFill>
                  <a:schemeClr val="dk1"/>
                </a:solidFill>
              </a:rPr>
            </a:br>
            <a:r>
              <a:rPr lang="en" sz="1600">
                <a:solidFill>
                  <a:schemeClr val="dk1"/>
                </a:solidFill>
              </a:rPr>
              <a:t>protocols found in traffic captures.</a:t>
            </a:r>
            <a:endParaRPr sz="1600">
              <a:solidFill>
                <a:schemeClr val="dk1"/>
              </a:solidFill>
            </a:endParaRPr>
          </a:p>
          <a:p>
            <a:pPr indent="0" lvl="0" marL="0" rtl="0" algn="l">
              <a:spcBef>
                <a:spcPts val="800"/>
              </a:spcBef>
              <a:spcAft>
                <a:spcPts val="0"/>
              </a:spcAft>
              <a:buNone/>
            </a:pPr>
            <a:r>
              <a:rPr b="1" lang="en" sz="1600">
                <a:solidFill>
                  <a:srgbClr val="0DA38F"/>
                </a:solidFill>
              </a:rPr>
              <a:t>Job Context</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These are common tasks for network administrators.</a:t>
            </a:r>
            <a:br>
              <a:rPr lang="en" sz="1600">
                <a:solidFill>
                  <a:schemeClr val="dk1"/>
                </a:solidFill>
              </a:rPr>
            </a:br>
            <a:r>
              <a:rPr lang="en" sz="1600">
                <a:solidFill>
                  <a:schemeClr val="dk1"/>
                </a:solidFill>
              </a:rPr>
              <a:t>Traffic analysis is required in SOC analysis, network </a:t>
            </a:r>
            <a:br>
              <a:rPr lang="en" sz="1600">
                <a:solidFill>
                  <a:schemeClr val="dk1"/>
                </a:solidFill>
              </a:rPr>
            </a:br>
            <a:r>
              <a:rPr lang="en" sz="1600">
                <a:solidFill>
                  <a:schemeClr val="dk1"/>
                </a:solidFill>
              </a:rPr>
              <a:t>forensics, and threat hunting roles.</a:t>
            </a:r>
            <a:endParaRPr sz="1600">
              <a:solidFill>
                <a:schemeClr val="dk1"/>
              </a:solidFill>
            </a:endParaRPr>
          </a:p>
          <a:p>
            <a:pPr indent="0" lvl="0" marL="0" rtl="0" algn="l">
              <a:spcBef>
                <a:spcPts val="0"/>
              </a:spcBef>
              <a:spcAft>
                <a:spcPts val="800"/>
              </a:spcAft>
              <a:buNone/>
            </a:pPr>
            <a:r>
              <a:t/>
            </a:r>
            <a:endParaRPr sz="1600">
              <a:latin typeface="Roboto Medium"/>
              <a:ea typeface="Roboto Medium"/>
              <a:cs typeface="Roboto Medium"/>
              <a:sym typeface="Roboto Medium"/>
            </a:endParaRPr>
          </a:p>
        </p:txBody>
      </p:sp>
      <p:sp>
        <p:nvSpPr>
          <p:cNvPr id="2089" name="Google Shape;2089;p109"/>
          <p:cNvSpPr txBox="1"/>
          <p:nvPr/>
        </p:nvSpPr>
        <p:spPr>
          <a:xfrm>
            <a:off x="2185175" y="793775"/>
            <a:ext cx="59973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Module:</a:t>
            </a:r>
            <a:r>
              <a:rPr lang="en" sz="2000">
                <a:latin typeface="Roboto Medium"/>
                <a:ea typeface="Roboto Medium"/>
                <a:cs typeface="Roboto Medium"/>
                <a:sym typeface="Roboto Medium"/>
              </a:rPr>
              <a:t> </a:t>
            </a:r>
            <a:r>
              <a:rPr b="1" lang="en" sz="2000">
                <a:latin typeface="Roboto"/>
                <a:ea typeface="Roboto"/>
                <a:cs typeface="Roboto"/>
                <a:sym typeface="Roboto"/>
              </a:rPr>
              <a:t>Networking</a:t>
            </a:r>
            <a:endParaRPr sz="2000"/>
          </a:p>
        </p:txBody>
      </p:sp>
      <p:sp>
        <p:nvSpPr>
          <p:cNvPr id="2090" name="Google Shape;2090;p109"/>
          <p:cNvSpPr/>
          <p:nvPr/>
        </p:nvSpPr>
        <p:spPr>
          <a:xfrm>
            <a:off x="9162600" y="3825750"/>
            <a:ext cx="947400" cy="131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3" name="Shape 3013"/>
        <p:cNvGrpSpPr/>
        <p:nvPr/>
      </p:nvGrpSpPr>
      <p:grpSpPr>
        <a:xfrm>
          <a:off x="0" y="0"/>
          <a:ext cx="0" cy="0"/>
          <a:chOff x="0" y="0"/>
          <a:chExt cx="0" cy="0"/>
        </a:xfrm>
      </p:grpSpPr>
      <p:sp>
        <p:nvSpPr>
          <p:cNvPr id="3014" name="Google Shape;3014;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Instructions</a:t>
            </a:r>
            <a:r>
              <a:rPr lang="en">
                <a:solidFill>
                  <a:schemeClr val="dk1"/>
                </a:solidFill>
              </a:rPr>
              <a:t>:</a:t>
            </a:r>
            <a:r>
              <a:rPr lang="en">
                <a:solidFill>
                  <a:schemeClr val="dk1"/>
                </a:solidFill>
                <a:latin typeface="Roboto"/>
                <a:ea typeface="Roboto"/>
                <a:cs typeface="Roboto"/>
                <a:sym typeface="Roboto"/>
              </a:rPr>
              <a:t> </a:t>
            </a:r>
            <a:r>
              <a:rPr lang="en">
                <a:solidFill>
                  <a:schemeClr val="dk1"/>
                </a:solidFill>
                <a:latin typeface="Roboto Light"/>
                <a:ea typeface="Roboto Light"/>
                <a:cs typeface="Roboto Light"/>
                <a:sym typeface="Roboto Light"/>
              </a:rPr>
              <a:t>Implementing Security Controls </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015" name="Google Shape;3015;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16" name="Google Shape;3016;p1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latin typeface="Roboto Medium"/>
                <a:ea typeface="Roboto Medium"/>
                <a:cs typeface="Roboto Medium"/>
                <a:sym typeface="Roboto Medium"/>
              </a:rPr>
              <a:t>In this activity, you'll draft the last piece of the recommendations you’ll submit </a:t>
            </a:r>
            <a:br>
              <a:rPr lang="en">
                <a:latin typeface="Roboto Medium"/>
                <a:ea typeface="Roboto Medium"/>
                <a:cs typeface="Roboto Medium"/>
                <a:sym typeface="Roboto Medium"/>
              </a:rPr>
            </a:br>
            <a:r>
              <a:rPr lang="en">
                <a:latin typeface="Roboto Medium"/>
                <a:ea typeface="Roboto Medium"/>
                <a:cs typeface="Roboto Medium"/>
                <a:sym typeface="Roboto Medium"/>
              </a:rPr>
              <a:t>to GeldCorp.</a:t>
            </a:r>
            <a:endParaRPr>
              <a:latin typeface="Roboto Medium"/>
              <a:ea typeface="Roboto Medium"/>
              <a:cs typeface="Roboto Medium"/>
              <a:sym typeface="Roboto Medium"/>
            </a:endParaRPr>
          </a:p>
          <a:p>
            <a:pPr indent="0" lvl="0" marL="0" rtl="0" algn="l">
              <a:spcBef>
                <a:spcPts val="800"/>
              </a:spcBef>
              <a:spcAft>
                <a:spcPts val="0"/>
              </a:spcAft>
              <a:buClr>
                <a:schemeClr val="dk1"/>
              </a:buClr>
              <a:buSzPts val="1100"/>
              <a:buFont typeface="Arial"/>
              <a:buNone/>
            </a:pPr>
            <a:r>
              <a:rPr lang="en"/>
              <a:t>The training plan you developed earlier is a personnel security measure, and won’t drastically reduce tailgating rates until at least next year. Consider </a:t>
            </a:r>
            <a:r>
              <a:rPr i="1" lang="en"/>
              <a:t>physical</a:t>
            </a:r>
            <a:r>
              <a:rPr lang="en"/>
              <a:t>, </a:t>
            </a:r>
            <a:r>
              <a:rPr i="1" lang="en"/>
              <a:t>technical</a:t>
            </a:r>
            <a:r>
              <a:rPr lang="en"/>
              <a:t>, or </a:t>
            </a:r>
            <a:r>
              <a:rPr i="1" lang="en"/>
              <a:t>procedural</a:t>
            </a:r>
            <a:r>
              <a:rPr lang="en"/>
              <a:t> controls that will immediately reduce employee tailgating. </a:t>
            </a:r>
            <a:endParaRPr/>
          </a:p>
          <a:p>
            <a:pPr indent="0" lvl="0" marL="0" rtl="0" algn="l">
              <a:spcBef>
                <a:spcPts val="800"/>
              </a:spcBef>
              <a:spcAft>
                <a:spcPts val="0"/>
              </a:spcAft>
              <a:buClr>
                <a:schemeClr val="dk1"/>
              </a:buClr>
              <a:buSzPts val="1100"/>
              <a:buFont typeface="Arial"/>
              <a:buNone/>
            </a:pPr>
            <a:r>
              <a:rPr lang="en"/>
              <a:t>Record </a:t>
            </a:r>
            <a:r>
              <a:rPr i="1" lang="en"/>
              <a:t>three</a:t>
            </a:r>
            <a:r>
              <a:rPr lang="en"/>
              <a:t> different controls of any type. For each, answer the following questions:</a:t>
            </a:r>
            <a:endParaRPr/>
          </a:p>
          <a:p>
            <a:pPr indent="-180340" lvl="0" marL="320040" rtl="0" algn="l">
              <a:spcBef>
                <a:spcPts val="400"/>
              </a:spcBef>
              <a:spcAft>
                <a:spcPts val="0"/>
              </a:spcAft>
              <a:buSzPts val="1400"/>
              <a:buChar char="●"/>
            </a:pPr>
            <a:r>
              <a:rPr lang="en"/>
              <a:t>How does this reduce piggybacking?</a:t>
            </a:r>
            <a:endParaRPr/>
          </a:p>
          <a:p>
            <a:pPr indent="-180340" lvl="0" marL="320040" rtl="0" algn="l">
              <a:spcBef>
                <a:spcPts val="400"/>
              </a:spcBef>
              <a:spcAft>
                <a:spcPts val="0"/>
              </a:spcAft>
              <a:buSzPts val="1400"/>
              <a:buChar char="●"/>
            </a:pPr>
            <a:r>
              <a:rPr lang="en"/>
              <a:t>How much will this control cost to implement?</a:t>
            </a:r>
            <a:endParaRPr/>
          </a:p>
          <a:p>
            <a:pPr indent="-180340" lvl="0" marL="320040" rtl="0" algn="l">
              <a:spcBef>
                <a:spcPts val="400"/>
              </a:spcBef>
              <a:spcAft>
                <a:spcPts val="0"/>
              </a:spcAft>
              <a:buSzPts val="1400"/>
              <a:buChar char="●"/>
            </a:pPr>
            <a:r>
              <a:rPr lang="en"/>
              <a:t>What percentage reduction in piggybacking rates do you expect?</a:t>
            </a:r>
            <a:endParaRPr/>
          </a:p>
          <a:p>
            <a:pPr indent="0" lvl="0" marL="0" rtl="0" algn="l">
              <a:spcBef>
                <a:spcPts val="400"/>
              </a:spcBef>
              <a:spcAft>
                <a:spcPts val="400"/>
              </a:spcAft>
              <a:buNone/>
            </a:pPr>
            <a:r>
              <a:t/>
            </a:r>
            <a:endParaRPr/>
          </a:p>
        </p:txBody>
      </p:sp>
      <p:sp>
        <p:nvSpPr>
          <p:cNvPr id="3017" name="Google Shape;3017;p17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20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1" name="Shape 3021"/>
        <p:cNvGrpSpPr/>
        <p:nvPr/>
      </p:nvGrpSpPr>
      <p:grpSpPr>
        <a:xfrm>
          <a:off x="0" y="0"/>
          <a:ext cx="0" cy="0"/>
          <a:chOff x="0" y="0"/>
          <a:chExt cx="0" cy="0"/>
        </a:xfrm>
      </p:grpSpPr>
      <p:sp>
        <p:nvSpPr>
          <p:cNvPr id="3022" name="Google Shape;3022;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23" name="Google Shape;3023;p173"/>
          <p:cNvSpPr txBox="1"/>
          <p:nvPr/>
        </p:nvSpPr>
        <p:spPr>
          <a:xfrm>
            <a:off x="0" y="3557375"/>
            <a:ext cx="91440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3000">
                <a:solidFill>
                  <a:schemeClr val="dk1"/>
                </a:solidFill>
                <a:latin typeface="Roboto Light"/>
                <a:ea typeface="Roboto Light"/>
                <a:cs typeface="Roboto Light"/>
                <a:sym typeface="Roboto Light"/>
              </a:rPr>
              <a:t>Implementing Security Controls</a:t>
            </a:r>
            <a:endParaRPr sz="3000">
              <a:solidFill>
                <a:srgbClr val="990000"/>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8EFFB"/>
        </a:solidFill>
      </p:bgPr>
    </p:bg>
    <p:spTree>
      <p:nvGrpSpPr>
        <p:cNvPr id="3027" name="Shape 3027"/>
        <p:cNvGrpSpPr/>
        <p:nvPr/>
      </p:nvGrpSpPr>
      <p:grpSpPr>
        <a:xfrm>
          <a:off x="0" y="0"/>
          <a:ext cx="0" cy="0"/>
          <a:chOff x="0" y="0"/>
          <a:chExt cx="0" cy="0"/>
        </a:xfrm>
      </p:grpSpPr>
      <p:sp>
        <p:nvSpPr>
          <p:cNvPr id="3028" name="Google Shape;3028;p1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Review</a:t>
            </a:r>
            <a:r>
              <a:rPr lang="en">
                <a:solidFill>
                  <a:schemeClr val="dk1"/>
                </a:solidFill>
                <a:latin typeface="Roboto"/>
                <a:ea typeface="Roboto"/>
                <a:cs typeface="Roboto"/>
                <a:sym typeface="Roboto"/>
              </a:rPr>
              <a:t>: </a:t>
            </a:r>
            <a:r>
              <a:rPr lang="en">
                <a:solidFill>
                  <a:schemeClr val="dk1"/>
                </a:solidFill>
                <a:latin typeface="Roboto Light"/>
                <a:ea typeface="Roboto Light"/>
                <a:cs typeface="Roboto Light"/>
                <a:sym typeface="Roboto Light"/>
              </a:rPr>
              <a:t>Implementing Security Controls - </a:t>
            </a:r>
            <a:r>
              <a:rPr lang="en">
                <a:solidFill>
                  <a:schemeClr val="dk1"/>
                </a:solidFill>
                <a:latin typeface="Roboto Light"/>
                <a:ea typeface="Roboto Light"/>
                <a:cs typeface="Roboto Light"/>
                <a:sym typeface="Roboto Light"/>
              </a:rPr>
              <a:t>Sample Solution</a:t>
            </a:r>
            <a:r>
              <a:rPr lang="en">
                <a:solidFill>
                  <a:schemeClr val="dk1"/>
                </a:solidFill>
                <a:latin typeface="Roboto Light"/>
                <a:ea typeface="Roboto Light"/>
                <a:cs typeface="Roboto Light"/>
                <a:sym typeface="Roboto Light"/>
              </a:rPr>
              <a:t>s  </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029" name="Google Shape;3029;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030" name="Google Shape;3030;p174"/>
          <p:cNvSpPr txBox="1"/>
          <p:nvPr>
            <p:ph idx="3" type="body"/>
          </p:nvPr>
        </p:nvSpPr>
        <p:spPr>
          <a:xfrm>
            <a:off x="0" y="760650"/>
            <a:ext cx="9144000" cy="3936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chemeClr val="dk1"/>
                </a:solidFill>
              </a:rPr>
              <a:t>Install a Turnstile</a:t>
            </a:r>
            <a:endParaRPr b="1" sz="1600">
              <a:solidFill>
                <a:schemeClr val="dk1"/>
              </a:solidFill>
            </a:endParaRPr>
          </a:p>
          <a:p>
            <a:pPr indent="-317500" lvl="0" marL="457200" rtl="0" algn="l">
              <a:spcBef>
                <a:spcPts val="80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Implement turnstiles at all of the organization’s data centers. These turnstiles require employees to scan an ID card and allow one person into the building at a time.</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a:p>
            <a:pPr indent="-317500" lvl="0" marL="457200" rtl="0" algn="l">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The system will need be installed at all sites, and key cards issued to all employees. These measures will be a significant expense. However, a financial organization might deem the added security of these </a:t>
            </a:r>
            <a:r>
              <a:rPr i="1" lang="en">
                <a:solidFill>
                  <a:schemeClr val="dk1"/>
                </a:solidFill>
                <a:latin typeface="Roboto Light"/>
                <a:ea typeface="Roboto Light"/>
                <a:cs typeface="Roboto Light"/>
                <a:sym typeface="Roboto Light"/>
              </a:rPr>
              <a:t>physical access controls</a:t>
            </a:r>
            <a:r>
              <a:rPr lang="en">
                <a:solidFill>
                  <a:schemeClr val="dk1"/>
                </a:solidFill>
                <a:latin typeface="Roboto Light"/>
                <a:ea typeface="Roboto Light"/>
                <a:cs typeface="Roboto Light"/>
                <a:sym typeface="Roboto Light"/>
              </a:rPr>
              <a:t> well worth the cost.</a:t>
            </a:r>
            <a:br>
              <a:rPr lang="en">
                <a:solidFill>
                  <a:schemeClr val="dk1"/>
                </a:solidFill>
                <a:latin typeface="Roboto Light"/>
                <a:ea typeface="Roboto Light"/>
                <a:cs typeface="Roboto Light"/>
                <a:sym typeface="Roboto Light"/>
              </a:rPr>
            </a:b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rPr b="1" lang="en" sz="1600">
                <a:solidFill>
                  <a:schemeClr val="dk1"/>
                </a:solidFill>
              </a:rPr>
              <a:t>Encrypt Top-Secret Data</a:t>
            </a:r>
            <a:r>
              <a:rPr lang="en" sz="1600">
                <a:solidFill>
                  <a:schemeClr val="dk1"/>
                </a:solidFill>
                <a:latin typeface="Roboto Light"/>
                <a:ea typeface="Roboto Light"/>
                <a:cs typeface="Roboto Light"/>
                <a:sym typeface="Roboto Light"/>
              </a:rPr>
              <a:t> </a:t>
            </a:r>
            <a:endParaRPr sz="1600">
              <a:solidFill>
                <a:schemeClr val="dk1"/>
              </a:solidFill>
              <a:latin typeface="Roboto Light"/>
              <a:ea typeface="Roboto Light"/>
              <a:cs typeface="Roboto Light"/>
              <a:sym typeface="Roboto Light"/>
            </a:endParaRPr>
          </a:p>
          <a:p>
            <a:pPr indent="-317500" lvl="0" marL="457200" rtl="0" algn="l">
              <a:spcBef>
                <a:spcPts val="80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Encrypt all top-secret data, and only allow it to be decrypted by a single server, verified by digital signature. (The attacker would not have been successful if they'd stolen </a:t>
            </a:r>
            <a:r>
              <a:rPr i="1" lang="en">
                <a:solidFill>
                  <a:schemeClr val="dk1"/>
                </a:solidFill>
                <a:latin typeface="Roboto Light"/>
                <a:ea typeface="Roboto Light"/>
                <a:cs typeface="Roboto Light"/>
                <a:sym typeface="Roboto Light"/>
              </a:rPr>
              <a:t>encrypted </a:t>
            </a:r>
            <a:r>
              <a:rPr lang="en">
                <a:solidFill>
                  <a:schemeClr val="dk1"/>
                </a:solidFill>
                <a:latin typeface="Roboto Light"/>
                <a:ea typeface="Roboto Light"/>
                <a:cs typeface="Roboto Light"/>
                <a:sym typeface="Roboto Light"/>
              </a:rPr>
              <a:t>financial records.)</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a:p>
            <a:pPr indent="-317500" lvl="0" marL="457200" rtl="0" algn="l">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As an advanced measure, the organization can choose to only allow access to that decrypted data through API, and restrict access to this API to only trusted individuals. This is a </a:t>
            </a:r>
            <a:r>
              <a:rPr i="1" lang="en">
                <a:solidFill>
                  <a:schemeClr val="dk1"/>
                </a:solidFill>
                <a:latin typeface="Roboto Light"/>
                <a:ea typeface="Roboto Light"/>
                <a:cs typeface="Roboto Light"/>
                <a:sym typeface="Roboto Light"/>
              </a:rPr>
              <a:t>technical control.</a:t>
            </a:r>
            <a:endParaRPr i="1">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lgn="l">
              <a:spcBef>
                <a:spcPts val="800"/>
              </a:spcBef>
              <a:spcAft>
                <a:spcPts val="800"/>
              </a:spcAft>
              <a:buNone/>
            </a:pPr>
            <a:r>
              <a:t/>
            </a:r>
            <a:endParaRPr>
              <a:solidFill>
                <a:schemeClr val="dk1"/>
              </a:solidFill>
              <a:latin typeface="Roboto Light"/>
              <a:ea typeface="Roboto Light"/>
              <a:cs typeface="Roboto Light"/>
              <a:sym typeface="Roboto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4" name="Shape 3034"/>
        <p:cNvGrpSpPr/>
        <p:nvPr/>
      </p:nvGrpSpPr>
      <p:grpSpPr>
        <a:xfrm>
          <a:off x="0" y="0"/>
          <a:ext cx="0" cy="0"/>
          <a:chOff x="0" y="0"/>
          <a:chExt cx="0" cy="0"/>
        </a:xfrm>
      </p:grpSpPr>
      <p:sp>
        <p:nvSpPr>
          <p:cNvPr id="3035" name="Google Shape;3035;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036" name="Google Shape;3036;p17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75"/>
          <p:cNvSpPr txBox="1"/>
          <p:nvPr>
            <p:ph idx="1" type="subTitle"/>
          </p:nvPr>
        </p:nvSpPr>
        <p:spPr>
          <a:xfrm>
            <a:off x="12225" y="1471200"/>
            <a:ext cx="9144000" cy="5337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Identify the source of the breach.</a:t>
            </a:r>
            <a:endParaRPr sz="1600">
              <a:solidFill>
                <a:schemeClr val="dk1"/>
              </a:solidFill>
              <a:latin typeface="Roboto"/>
              <a:ea typeface="Roboto"/>
              <a:cs typeface="Roboto"/>
              <a:sym typeface="Roboto"/>
            </a:endParaRPr>
          </a:p>
        </p:txBody>
      </p:sp>
      <p:sp>
        <p:nvSpPr>
          <p:cNvPr id="3038" name="Google Shape;3038;p17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7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7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75"/>
          <p:cNvSpPr txBox="1"/>
          <p:nvPr>
            <p:ph idx="2" type="subTitle"/>
          </p:nvPr>
        </p:nvSpPr>
        <p:spPr>
          <a:xfrm>
            <a:off x="-12225" y="2306750"/>
            <a:ext cx="9168600" cy="5337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Develop a plan to improve security and security culture.</a:t>
            </a:r>
            <a:endParaRPr sz="1600">
              <a:solidFill>
                <a:schemeClr val="dk1"/>
              </a:solidFill>
              <a:latin typeface="Roboto"/>
              <a:ea typeface="Roboto"/>
              <a:cs typeface="Roboto"/>
              <a:sym typeface="Roboto"/>
            </a:endParaRPr>
          </a:p>
        </p:txBody>
      </p:sp>
      <p:sp>
        <p:nvSpPr>
          <p:cNvPr id="3042" name="Google Shape;3042;p175"/>
          <p:cNvSpPr txBox="1"/>
          <p:nvPr>
            <p:ph idx="3" type="subTitle"/>
          </p:nvPr>
        </p:nvSpPr>
        <p:spPr>
          <a:xfrm>
            <a:off x="0" y="3149475"/>
            <a:ext cx="9168600" cy="5337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Define metrics to measure whether the plan was successful.</a:t>
            </a:r>
            <a:endParaRPr sz="1600">
              <a:solidFill>
                <a:schemeClr val="dk1"/>
              </a:solidFill>
              <a:latin typeface="Roboto"/>
              <a:ea typeface="Roboto"/>
              <a:cs typeface="Roboto"/>
              <a:sym typeface="Roboto"/>
            </a:endParaRPr>
          </a:p>
        </p:txBody>
      </p:sp>
      <p:sp>
        <p:nvSpPr>
          <p:cNvPr id="3043" name="Google Shape;3043;p175"/>
          <p:cNvSpPr txBox="1"/>
          <p:nvPr>
            <p:ph idx="4" type="subTitle"/>
          </p:nvPr>
        </p:nvSpPr>
        <p:spPr>
          <a:xfrm>
            <a:off x="-12300" y="3992175"/>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Propose</a:t>
            </a:r>
            <a:r>
              <a:rPr lang="en" sz="1600">
                <a:solidFill>
                  <a:schemeClr val="dk1"/>
                </a:solidFill>
                <a:latin typeface="Roboto"/>
                <a:ea typeface="Roboto"/>
                <a:cs typeface="Roboto"/>
                <a:sym typeface="Roboto"/>
              </a:rPr>
              <a:t> controls, in addition to training, that can mitigate risk.</a:t>
            </a:r>
            <a:endParaRPr sz="1600">
              <a:solidFill>
                <a:schemeClr val="dk1"/>
              </a:solidFill>
              <a:latin typeface="Roboto"/>
              <a:ea typeface="Roboto"/>
              <a:cs typeface="Roboto"/>
              <a:sym typeface="Roboto"/>
            </a:endParaRPr>
          </a:p>
        </p:txBody>
      </p:sp>
      <p:pic>
        <p:nvPicPr>
          <p:cNvPr id="3044" name="Google Shape;3044;p175"/>
          <p:cNvPicPr preferRelativeResize="0"/>
          <p:nvPr/>
        </p:nvPicPr>
        <p:blipFill rotWithShape="1">
          <a:blip r:embed="rId3">
            <a:alphaModFix/>
          </a:blip>
          <a:srcRect b="1765" l="0" r="0" t="1774"/>
          <a:stretch/>
        </p:blipFill>
        <p:spPr>
          <a:xfrm>
            <a:off x="429768" y="1402811"/>
            <a:ext cx="785567" cy="606900"/>
          </a:xfrm>
          <a:prstGeom prst="rect">
            <a:avLst/>
          </a:prstGeom>
          <a:noFill/>
          <a:ln>
            <a:noFill/>
          </a:ln>
        </p:spPr>
      </p:pic>
      <p:pic>
        <p:nvPicPr>
          <p:cNvPr id="3045" name="Google Shape;3045;p175"/>
          <p:cNvPicPr preferRelativeResize="0"/>
          <p:nvPr/>
        </p:nvPicPr>
        <p:blipFill rotWithShape="1">
          <a:blip r:embed="rId4">
            <a:alphaModFix/>
          </a:blip>
          <a:srcRect b="1765" l="0" r="0" t="1774"/>
          <a:stretch/>
        </p:blipFill>
        <p:spPr>
          <a:xfrm>
            <a:off x="429768" y="2227098"/>
            <a:ext cx="785566" cy="606900"/>
          </a:xfrm>
          <a:prstGeom prst="rect">
            <a:avLst/>
          </a:prstGeom>
          <a:noFill/>
          <a:ln>
            <a:noFill/>
          </a:ln>
        </p:spPr>
      </p:pic>
      <p:pic>
        <p:nvPicPr>
          <p:cNvPr id="3046" name="Google Shape;3046;p175"/>
          <p:cNvPicPr preferRelativeResize="0"/>
          <p:nvPr/>
        </p:nvPicPr>
        <p:blipFill rotWithShape="1">
          <a:blip r:embed="rId5">
            <a:alphaModFix/>
          </a:blip>
          <a:srcRect b="1765" l="0" r="0" t="1774"/>
          <a:stretch/>
        </p:blipFill>
        <p:spPr>
          <a:xfrm>
            <a:off x="429768" y="3056198"/>
            <a:ext cx="785566" cy="606900"/>
          </a:xfrm>
          <a:prstGeom prst="rect">
            <a:avLst/>
          </a:prstGeom>
          <a:noFill/>
          <a:ln>
            <a:noFill/>
          </a:ln>
        </p:spPr>
      </p:pic>
      <p:pic>
        <p:nvPicPr>
          <p:cNvPr id="3047" name="Google Shape;3047;p175"/>
          <p:cNvPicPr preferRelativeResize="0"/>
          <p:nvPr/>
        </p:nvPicPr>
        <p:blipFill rotWithShape="1">
          <a:blip r:embed="rId6">
            <a:alphaModFix/>
          </a:blip>
          <a:srcRect b="1765" l="0" r="0" t="1774"/>
          <a:stretch/>
        </p:blipFill>
        <p:spPr>
          <a:xfrm>
            <a:off x="432306" y="3916573"/>
            <a:ext cx="785567" cy="606900"/>
          </a:xfrm>
          <a:prstGeom prst="rect">
            <a:avLst/>
          </a:prstGeom>
          <a:noFill/>
          <a:ln>
            <a:noFill/>
          </a:ln>
        </p:spPr>
      </p:pic>
      <p:sp>
        <p:nvSpPr>
          <p:cNvPr id="3048" name="Google Shape;3048;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We</a:t>
            </a:r>
            <a:r>
              <a:rPr lang="en"/>
              <a:t>’ve</a:t>
            </a:r>
            <a:r>
              <a:rPr lang="en"/>
              <a:t> Covered</a:t>
            </a:r>
            <a:endParaRPr/>
          </a:p>
        </p:txBody>
      </p:sp>
      <p:sp>
        <p:nvSpPr>
          <p:cNvPr id="3049" name="Google Shape;3049;p1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Today’s activities put you in the role of a security consultant hired to help a financial technology firm respond to a major security breach. You had to:</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3" name="Shape 3053"/>
        <p:cNvGrpSpPr/>
        <p:nvPr/>
      </p:nvGrpSpPr>
      <p:grpSpPr>
        <a:xfrm>
          <a:off x="0" y="0"/>
          <a:ext cx="0" cy="0"/>
          <a:chOff x="0" y="0"/>
          <a:chExt cx="0" cy="0"/>
        </a:xfrm>
      </p:grpSpPr>
      <p:pic>
        <p:nvPicPr>
          <p:cNvPr id="3054" name="Google Shape;3054;p176"/>
          <p:cNvPicPr preferRelativeResize="0"/>
          <p:nvPr/>
        </p:nvPicPr>
        <p:blipFill>
          <a:blip r:embed="rId3">
            <a:alphaModFix/>
          </a:blip>
          <a:stretch>
            <a:fillRect/>
          </a:stretch>
        </p:blipFill>
        <p:spPr>
          <a:xfrm>
            <a:off x="-12300" y="-6"/>
            <a:ext cx="9168600" cy="5157375"/>
          </a:xfrm>
          <a:prstGeom prst="rect">
            <a:avLst/>
          </a:prstGeom>
          <a:noFill/>
          <a:ln>
            <a:noFill/>
          </a:ln>
        </p:spPr>
      </p:pic>
      <p:sp>
        <p:nvSpPr>
          <p:cNvPr id="3055" name="Google Shape;3055;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Looking Forward...</a:t>
            </a:r>
            <a:endParaRPr>
              <a:solidFill>
                <a:srgbClr val="FFFFFF"/>
              </a:solidFill>
            </a:endParaRPr>
          </a:p>
        </p:txBody>
      </p:sp>
      <p:sp>
        <p:nvSpPr>
          <p:cNvPr id="3056" name="Google Shape;3056;p176"/>
          <p:cNvSpPr txBox="1"/>
          <p:nvPr>
            <p:ph idx="1" type="subTitle"/>
          </p:nvPr>
        </p:nvSpPr>
        <p:spPr>
          <a:xfrm>
            <a:off x="0" y="675975"/>
            <a:ext cx="4355700" cy="917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What we learned today will </a:t>
            </a:r>
            <a:r>
              <a:rPr lang="en">
                <a:solidFill>
                  <a:srgbClr val="FFFFFF"/>
                </a:solidFill>
              </a:rPr>
              <a:t>prepare us to learn about</a:t>
            </a:r>
            <a:r>
              <a:rPr lang="en">
                <a:solidFill>
                  <a:srgbClr val="FFFFFF"/>
                </a:solidFill>
              </a:rPr>
              <a:t> </a:t>
            </a:r>
            <a:r>
              <a:rPr b="1" lang="en">
                <a:solidFill>
                  <a:srgbClr val="FFFFFF"/>
                </a:solidFill>
              </a:rPr>
              <a:t>governance later in the week</a:t>
            </a:r>
            <a:r>
              <a:rPr lang="en">
                <a:solidFill>
                  <a:srgbClr val="FFFFFF"/>
                </a:solidFill>
              </a:rPr>
              <a:t>.</a:t>
            </a:r>
            <a:endParaRPr>
              <a:solidFill>
                <a:srgbClr val="FFFFFF"/>
              </a:solidFill>
            </a:endParaRPr>
          </a:p>
        </p:txBody>
      </p:sp>
      <p:sp>
        <p:nvSpPr>
          <p:cNvPr id="3057" name="Google Shape;3057;p176"/>
          <p:cNvSpPr txBox="1"/>
          <p:nvPr>
            <p:ph idx="3" type="body"/>
          </p:nvPr>
        </p:nvSpPr>
        <p:spPr>
          <a:xfrm>
            <a:off x="0" y="1899313"/>
            <a:ext cx="4728300" cy="27015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FFFFFF"/>
                </a:solidFill>
              </a:rPr>
              <a:t>Governance </a:t>
            </a:r>
            <a:r>
              <a:rPr lang="en" sz="1600">
                <a:solidFill>
                  <a:srgbClr val="FFFFFF"/>
                </a:solidFill>
              </a:rPr>
              <a:t>is the portion of the GRC Framework used to enforce security </a:t>
            </a:r>
            <a:r>
              <a:rPr lang="en" sz="1600">
                <a:solidFill>
                  <a:srgbClr val="FFFFFF"/>
                </a:solidFill>
              </a:rPr>
              <a:t>standards, policies, and procedures.</a:t>
            </a:r>
            <a:endParaRPr sz="1600">
              <a:solidFill>
                <a:srgbClr val="FFFFFF"/>
              </a:solidFill>
            </a:endParaRPr>
          </a:p>
          <a:p>
            <a:pPr indent="0" lvl="0" marL="0" rtl="0" algn="l">
              <a:lnSpc>
                <a:spcPct val="115000"/>
              </a:lnSpc>
              <a:spcBef>
                <a:spcPts val="800"/>
              </a:spcBef>
              <a:spcAft>
                <a:spcPts val="0"/>
              </a:spcAft>
              <a:buNone/>
            </a:pPr>
            <a:r>
              <a:rPr lang="en" sz="1600">
                <a:solidFill>
                  <a:srgbClr val="FFFFFF"/>
                </a:solidFill>
              </a:rPr>
              <a:t>Now that we have a good understanding of how organizations develop best practices for security, we can learn how it uses governance methods to codify and enforce them.</a:t>
            </a:r>
            <a:endParaRPr sz="1600">
              <a:solidFill>
                <a:srgbClr val="FFFFFF"/>
              </a:solidFill>
            </a:endParaRPr>
          </a:p>
        </p:txBody>
      </p:sp>
      <p:cxnSp>
        <p:nvCxnSpPr>
          <p:cNvPr id="3058" name="Google Shape;3058;p176"/>
          <p:cNvCxnSpPr/>
          <p:nvPr/>
        </p:nvCxnSpPr>
        <p:spPr>
          <a:xfrm>
            <a:off x="274375" y="640080"/>
            <a:ext cx="8595600" cy="10200"/>
          </a:xfrm>
          <a:prstGeom prst="straightConnector1">
            <a:avLst/>
          </a:prstGeom>
          <a:noFill/>
          <a:ln cap="flat" cmpd="sng" w="9525">
            <a:solidFill>
              <a:srgbClr val="B7B7B7"/>
            </a:solidFill>
            <a:prstDash val="solid"/>
            <a:round/>
            <a:headEnd len="med" w="med" type="none"/>
            <a:tailEnd len="med" w="med" type="none"/>
          </a:ln>
        </p:spPr>
      </p:cxnSp>
      <p:cxnSp>
        <p:nvCxnSpPr>
          <p:cNvPr id="3059" name="Google Shape;3059;p1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60" name="Google Shape;3060;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4" name="Shape 3064"/>
        <p:cNvGrpSpPr/>
        <p:nvPr/>
      </p:nvGrpSpPr>
      <p:grpSpPr>
        <a:xfrm>
          <a:off x="0" y="0"/>
          <a:ext cx="0" cy="0"/>
          <a:chOff x="0" y="0"/>
          <a:chExt cx="0" cy="0"/>
        </a:xfrm>
      </p:grpSpPr>
      <p:sp>
        <p:nvSpPr>
          <p:cNvPr id="3065" name="Google Shape;3065;p1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3066" name="Google Shape;3066;p1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today’s class, you will be able to:</a:t>
            </a:r>
            <a:endParaRPr/>
          </a:p>
        </p:txBody>
      </p:sp>
      <p:sp>
        <p:nvSpPr>
          <p:cNvPr id="3067" name="Google Shape;3067;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068" name="Google Shape;3068;p17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77"/>
          <p:cNvSpPr txBox="1"/>
          <p:nvPr>
            <p:ph idx="1" type="subTitle"/>
          </p:nvPr>
        </p:nvSpPr>
        <p:spPr>
          <a:xfrm>
            <a:off x="12225" y="1471200"/>
            <a:ext cx="9144000" cy="533700"/>
          </a:xfrm>
          <a:prstGeom prst="rect">
            <a:avLst/>
          </a:prstGeom>
          <a:noFill/>
          <a:ln>
            <a:noFill/>
          </a:ln>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Identify at least three concrete benefits of a healthy security culture.</a:t>
            </a:r>
            <a:endParaRPr sz="1600">
              <a:latin typeface="Roboto"/>
              <a:ea typeface="Roboto"/>
              <a:cs typeface="Roboto"/>
              <a:sym typeface="Roboto"/>
            </a:endParaRPr>
          </a:p>
        </p:txBody>
      </p:sp>
      <p:sp>
        <p:nvSpPr>
          <p:cNvPr id="3070" name="Google Shape;3070;p17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7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7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77"/>
          <p:cNvSpPr txBox="1"/>
          <p:nvPr>
            <p:ph idx="2" type="subTitle"/>
          </p:nvPr>
        </p:nvSpPr>
        <p:spPr>
          <a:xfrm>
            <a:off x="-12225" y="2306750"/>
            <a:ext cx="9168600" cy="533700"/>
          </a:xfrm>
          <a:prstGeom prst="rect">
            <a:avLst/>
          </a:prstGeom>
          <a:noFill/>
          <a:ln>
            <a:noFill/>
          </a:ln>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Articulate the responsibilities of common C-Suite officers, including the CISO.</a:t>
            </a:r>
            <a:endParaRPr sz="1600">
              <a:latin typeface="Roboto"/>
              <a:ea typeface="Roboto"/>
              <a:cs typeface="Roboto"/>
              <a:sym typeface="Roboto"/>
            </a:endParaRPr>
          </a:p>
        </p:txBody>
      </p:sp>
      <p:sp>
        <p:nvSpPr>
          <p:cNvPr id="3074" name="Google Shape;3074;p177"/>
          <p:cNvSpPr txBox="1"/>
          <p:nvPr>
            <p:ph idx="3" type="subTitle"/>
          </p:nvPr>
        </p:nvSpPr>
        <p:spPr>
          <a:xfrm>
            <a:off x="0" y="3149475"/>
            <a:ext cx="9168600" cy="533700"/>
          </a:xfrm>
          <a:prstGeom prst="rect">
            <a:avLst/>
          </a:prstGeom>
          <a:noFill/>
          <a:ln>
            <a:noFill/>
          </a:ln>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Explain the responsibilities of a security department.</a:t>
            </a:r>
            <a:endParaRPr sz="1600">
              <a:latin typeface="Roboto"/>
              <a:ea typeface="Roboto"/>
              <a:cs typeface="Roboto"/>
              <a:sym typeface="Roboto"/>
            </a:endParaRPr>
          </a:p>
        </p:txBody>
      </p:sp>
      <p:sp>
        <p:nvSpPr>
          <p:cNvPr id="3075" name="Google Shape;3075;p177"/>
          <p:cNvSpPr txBox="1"/>
          <p:nvPr>
            <p:ph idx="4" type="subTitle"/>
          </p:nvPr>
        </p:nvSpPr>
        <p:spPr>
          <a:xfrm>
            <a:off x="-12300" y="3992175"/>
            <a:ext cx="9168600" cy="533700"/>
          </a:xfrm>
          <a:prstGeom prst="rect">
            <a:avLst/>
          </a:prstGeom>
          <a:noFill/>
          <a:ln>
            <a:noFill/>
          </a:ln>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Identify appropriate security controls for a given resource and situation.</a:t>
            </a:r>
            <a:endParaRPr sz="1600">
              <a:latin typeface="Roboto"/>
              <a:ea typeface="Roboto"/>
              <a:cs typeface="Roboto"/>
              <a:sym typeface="Roboto"/>
            </a:endParaRPr>
          </a:p>
        </p:txBody>
      </p:sp>
      <p:pic>
        <p:nvPicPr>
          <p:cNvPr id="3076" name="Google Shape;3076;p177"/>
          <p:cNvPicPr preferRelativeResize="0"/>
          <p:nvPr/>
        </p:nvPicPr>
        <p:blipFill rotWithShape="1">
          <a:blip r:embed="rId3">
            <a:alphaModFix/>
          </a:blip>
          <a:srcRect b="1765" l="0" r="0" t="1774"/>
          <a:stretch/>
        </p:blipFill>
        <p:spPr>
          <a:xfrm>
            <a:off x="429768" y="1402811"/>
            <a:ext cx="785567" cy="606900"/>
          </a:xfrm>
          <a:prstGeom prst="rect">
            <a:avLst/>
          </a:prstGeom>
          <a:noFill/>
          <a:ln>
            <a:noFill/>
          </a:ln>
        </p:spPr>
      </p:pic>
      <p:pic>
        <p:nvPicPr>
          <p:cNvPr id="3077" name="Google Shape;3077;p177"/>
          <p:cNvPicPr preferRelativeResize="0"/>
          <p:nvPr/>
        </p:nvPicPr>
        <p:blipFill rotWithShape="1">
          <a:blip r:embed="rId4">
            <a:alphaModFix/>
          </a:blip>
          <a:srcRect b="1765" l="0" r="0" t="1774"/>
          <a:stretch/>
        </p:blipFill>
        <p:spPr>
          <a:xfrm>
            <a:off x="429768" y="2227098"/>
            <a:ext cx="785566" cy="606900"/>
          </a:xfrm>
          <a:prstGeom prst="rect">
            <a:avLst/>
          </a:prstGeom>
          <a:noFill/>
          <a:ln>
            <a:noFill/>
          </a:ln>
        </p:spPr>
      </p:pic>
      <p:pic>
        <p:nvPicPr>
          <p:cNvPr id="3078" name="Google Shape;3078;p177"/>
          <p:cNvPicPr preferRelativeResize="0"/>
          <p:nvPr/>
        </p:nvPicPr>
        <p:blipFill rotWithShape="1">
          <a:blip r:embed="rId5">
            <a:alphaModFix/>
          </a:blip>
          <a:srcRect b="1765" l="0" r="0" t="1774"/>
          <a:stretch/>
        </p:blipFill>
        <p:spPr>
          <a:xfrm>
            <a:off x="429768" y="3056198"/>
            <a:ext cx="785566" cy="606900"/>
          </a:xfrm>
          <a:prstGeom prst="rect">
            <a:avLst/>
          </a:prstGeom>
          <a:noFill/>
          <a:ln>
            <a:noFill/>
          </a:ln>
        </p:spPr>
      </p:pic>
      <p:pic>
        <p:nvPicPr>
          <p:cNvPr id="3079" name="Google Shape;3079;p177"/>
          <p:cNvPicPr preferRelativeResize="0"/>
          <p:nvPr/>
        </p:nvPicPr>
        <p:blipFill rotWithShape="1">
          <a:blip r:embed="rId6">
            <a:alphaModFix/>
          </a:blip>
          <a:srcRect b="1765" l="0" r="0" t="1774"/>
          <a:stretch/>
        </p:blipFill>
        <p:spPr>
          <a:xfrm>
            <a:off x="432306" y="3916573"/>
            <a:ext cx="785567" cy="606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4" name="Shape 2094"/>
        <p:cNvGrpSpPr/>
        <p:nvPr/>
      </p:nvGrpSpPr>
      <p:grpSpPr>
        <a:xfrm>
          <a:off x="0" y="0"/>
          <a:ext cx="0" cy="0"/>
          <a:chOff x="0" y="0"/>
          <a:chExt cx="0" cy="0"/>
        </a:xfrm>
      </p:grpSpPr>
      <p:sp>
        <p:nvSpPr>
          <p:cNvPr id="2095" name="Google Shape;2095;p110"/>
          <p:cNvSpPr/>
          <p:nvPr/>
        </p:nvSpPr>
        <p:spPr>
          <a:xfrm rot="-5400000">
            <a:off x="2012050" y="-2007150"/>
            <a:ext cx="5143800" cy="9157500"/>
          </a:xfrm>
          <a:prstGeom prst="rect">
            <a:avLst/>
          </a:prstGeom>
          <a:gradFill>
            <a:gsLst>
              <a:gs pos="0">
                <a:srgbClr val="FFFFFF"/>
              </a:gs>
              <a:gs pos="48000">
                <a:srgbClr val="1D7E74"/>
              </a:gs>
              <a:gs pos="73000">
                <a:srgbClr val="1D7E74"/>
              </a:gs>
              <a:gs pos="100000">
                <a:srgbClr val="1D7E7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10"/>
          <p:cNvSpPr/>
          <p:nvPr/>
        </p:nvSpPr>
        <p:spPr>
          <a:xfrm>
            <a:off x="1728375" y="4348875"/>
            <a:ext cx="8225400" cy="794700"/>
          </a:xfrm>
          <a:prstGeom prst="round2SameRect">
            <a:avLst>
              <a:gd fmla="val 50000" name="adj1"/>
              <a:gd fmla="val 0"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98" name="Google Shape;2098;p110"/>
          <p:cNvPicPr preferRelativeResize="0"/>
          <p:nvPr/>
        </p:nvPicPr>
        <p:blipFill rotWithShape="1">
          <a:blip r:embed="rId3">
            <a:alphaModFix/>
          </a:blip>
          <a:srcRect b="6611" l="13472" r="15129" t="0"/>
          <a:stretch/>
        </p:blipFill>
        <p:spPr>
          <a:xfrm>
            <a:off x="1374400" y="478975"/>
            <a:ext cx="6528274" cy="4803200"/>
          </a:xfrm>
          <a:prstGeom prst="rect">
            <a:avLst/>
          </a:prstGeom>
          <a:noFill/>
          <a:ln>
            <a:noFill/>
          </a:ln>
          <a:effectLst>
            <a:outerShdw blurRad="285750" rotWithShape="0" algn="bl" dir="3120000" dist="133350">
              <a:srgbClr val="000000">
                <a:alpha val="34000"/>
              </a:srgbClr>
            </a:outerShdw>
          </a:effectLst>
        </p:spPr>
      </p:pic>
      <p:sp>
        <p:nvSpPr>
          <p:cNvPr id="2099" name="Google Shape;2099;p110"/>
          <p:cNvSpPr txBox="1"/>
          <p:nvPr>
            <p:ph idx="1" type="subTitle"/>
          </p:nvPr>
        </p:nvSpPr>
        <p:spPr>
          <a:xfrm>
            <a:off x="1822100" y="1206200"/>
            <a:ext cx="6288900" cy="2926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These units introduce the network structure and protocols used on the modern web, and familiarize us with the most common vulnerabilities found on live web servers.</a:t>
            </a:r>
            <a:endParaRPr sz="1600">
              <a:solidFill>
                <a:schemeClr val="dk1"/>
              </a:solidFill>
              <a:latin typeface="Roboto Medium"/>
              <a:ea typeface="Roboto Medium"/>
              <a:cs typeface="Roboto Medium"/>
              <a:sym typeface="Roboto Medium"/>
            </a:endParaRPr>
          </a:p>
          <a:p>
            <a:pPr indent="0" lvl="0" marL="0" rtl="0" algn="l">
              <a:spcBef>
                <a:spcPts val="800"/>
              </a:spcBef>
              <a:spcAft>
                <a:spcPts val="0"/>
              </a:spcAft>
              <a:buNone/>
            </a:pPr>
            <a:r>
              <a:rPr b="1" lang="en" sz="1600">
                <a:solidFill>
                  <a:srgbClr val="1D7E74"/>
                </a:solidFill>
              </a:rPr>
              <a:t>What We’ll Learn</a:t>
            </a:r>
            <a:r>
              <a:rPr lang="en" sz="1600">
                <a:solidFill>
                  <a:srgbClr val="1D7E74"/>
                </a:solidFill>
              </a:rPr>
              <a:t> </a:t>
            </a:r>
            <a:endParaRPr sz="1600">
              <a:solidFill>
                <a:srgbClr val="1D7E74"/>
              </a:solidFill>
            </a:endParaRPr>
          </a:p>
          <a:p>
            <a:pPr indent="0" lvl="0" marL="0" rtl="0" algn="l">
              <a:spcBef>
                <a:spcPts val="0"/>
              </a:spcBef>
              <a:spcAft>
                <a:spcPts val="0"/>
              </a:spcAft>
              <a:buNone/>
            </a:pPr>
            <a:r>
              <a:rPr lang="en" sz="1600">
                <a:solidFill>
                  <a:schemeClr val="dk1"/>
                </a:solidFill>
              </a:rPr>
              <a:t>How to use Burp Suite to hunt for vulnerabilities </a:t>
            </a:r>
            <a:br>
              <a:rPr lang="en" sz="1600">
                <a:solidFill>
                  <a:schemeClr val="dk1"/>
                </a:solidFill>
              </a:rPr>
            </a:br>
            <a:r>
              <a:rPr lang="en" sz="1600">
                <a:solidFill>
                  <a:schemeClr val="dk1"/>
                </a:solidFill>
              </a:rPr>
              <a:t>in web applications.</a:t>
            </a:r>
            <a:endParaRPr sz="1600">
              <a:solidFill>
                <a:schemeClr val="dk1"/>
              </a:solidFill>
            </a:endParaRPr>
          </a:p>
          <a:p>
            <a:pPr indent="0" lvl="0" marL="0" rtl="0" algn="l">
              <a:spcBef>
                <a:spcPts val="800"/>
              </a:spcBef>
              <a:spcAft>
                <a:spcPts val="0"/>
              </a:spcAft>
              <a:buNone/>
            </a:pPr>
            <a:r>
              <a:rPr b="1" lang="en" sz="1600">
                <a:solidFill>
                  <a:srgbClr val="1D7E74"/>
                </a:solidFill>
              </a:rPr>
              <a:t>Job Context </a:t>
            </a:r>
            <a:endParaRPr b="1" sz="1600">
              <a:solidFill>
                <a:srgbClr val="1D7E74"/>
              </a:solidFill>
            </a:endParaRPr>
          </a:p>
          <a:p>
            <a:pPr indent="0" lvl="0" marL="0" rtl="0" algn="l">
              <a:spcBef>
                <a:spcPts val="0"/>
              </a:spcBef>
              <a:spcAft>
                <a:spcPts val="800"/>
              </a:spcAft>
              <a:buNone/>
            </a:pPr>
            <a:r>
              <a:rPr lang="en" sz="1600">
                <a:solidFill>
                  <a:schemeClr val="dk1"/>
                </a:solidFill>
              </a:rPr>
              <a:t>These are important skills for penetration testers and </a:t>
            </a:r>
            <a:br>
              <a:rPr lang="en" sz="1600">
                <a:solidFill>
                  <a:schemeClr val="dk1"/>
                </a:solidFill>
              </a:rPr>
            </a:br>
            <a:r>
              <a:rPr lang="en" sz="1600">
                <a:solidFill>
                  <a:schemeClr val="dk1"/>
                </a:solidFill>
              </a:rPr>
              <a:t>SOC analysts, as well as network administrators who maintain web servers.</a:t>
            </a:r>
            <a:endParaRPr sz="1600">
              <a:solidFill>
                <a:schemeClr val="dk1"/>
              </a:solidFill>
              <a:latin typeface="Roboto Medium"/>
              <a:ea typeface="Roboto Medium"/>
              <a:cs typeface="Roboto Medium"/>
              <a:sym typeface="Roboto Medium"/>
            </a:endParaRPr>
          </a:p>
        </p:txBody>
      </p:sp>
      <p:sp>
        <p:nvSpPr>
          <p:cNvPr id="2100" name="Google Shape;2100;p110"/>
          <p:cNvSpPr txBox="1"/>
          <p:nvPr/>
        </p:nvSpPr>
        <p:spPr>
          <a:xfrm>
            <a:off x="2185175" y="793775"/>
            <a:ext cx="59973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Module:</a:t>
            </a:r>
            <a:r>
              <a:rPr lang="en" sz="2000">
                <a:latin typeface="Roboto Medium"/>
                <a:ea typeface="Roboto Medium"/>
                <a:cs typeface="Roboto Medium"/>
                <a:sym typeface="Roboto Medium"/>
              </a:rPr>
              <a:t> </a:t>
            </a:r>
            <a:r>
              <a:rPr b="1" lang="en" sz="1900">
                <a:latin typeface="Roboto"/>
                <a:ea typeface="Roboto"/>
                <a:cs typeface="Roboto"/>
                <a:sym typeface="Roboto"/>
              </a:rPr>
              <a:t>Web and Web Vulnerabilities</a:t>
            </a:r>
            <a:endParaRPr sz="1900"/>
          </a:p>
        </p:txBody>
      </p:sp>
      <p:sp>
        <p:nvSpPr>
          <p:cNvPr id="2101" name="Google Shape;2101;p110"/>
          <p:cNvSpPr/>
          <p:nvPr/>
        </p:nvSpPr>
        <p:spPr>
          <a:xfrm>
            <a:off x="9162600" y="3825750"/>
            <a:ext cx="947400" cy="131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5" name="Shape 2105"/>
        <p:cNvGrpSpPr/>
        <p:nvPr/>
      </p:nvGrpSpPr>
      <p:grpSpPr>
        <a:xfrm>
          <a:off x="0" y="0"/>
          <a:ext cx="0" cy="0"/>
          <a:chOff x="0" y="0"/>
          <a:chExt cx="0" cy="0"/>
        </a:xfrm>
      </p:grpSpPr>
      <p:sp>
        <p:nvSpPr>
          <p:cNvPr id="2106" name="Google Shape;2106;p111"/>
          <p:cNvSpPr/>
          <p:nvPr/>
        </p:nvSpPr>
        <p:spPr>
          <a:xfrm rot="-5400000">
            <a:off x="2008200" y="-2008300"/>
            <a:ext cx="5146200" cy="9162600"/>
          </a:xfrm>
          <a:prstGeom prst="rect">
            <a:avLst/>
          </a:prstGeom>
          <a:gradFill>
            <a:gsLst>
              <a:gs pos="0">
                <a:srgbClr val="FFFFFF"/>
              </a:gs>
              <a:gs pos="48000">
                <a:srgbClr val="0B5394"/>
              </a:gs>
              <a:gs pos="73000">
                <a:srgbClr val="0B5394"/>
              </a:gs>
              <a:gs pos="100000">
                <a:srgbClr val="0B539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11"/>
          <p:cNvSpPr/>
          <p:nvPr/>
        </p:nvSpPr>
        <p:spPr>
          <a:xfrm>
            <a:off x="1728375" y="4348875"/>
            <a:ext cx="8225400" cy="794700"/>
          </a:xfrm>
          <a:prstGeom prst="round2SameRect">
            <a:avLst>
              <a:gd fmla="val 50000" name="adj1"/>
              <a:gd fmla="val 0" name="adj2"/>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09" name="Google Shape;2109;p111"/>
          <p:cNvPicPr preferRelativeResize="0"/>
          <p:nvPr/>
        </p:nvPicPr>
        <p:blipFill rotWithShape="1">
          <a:blip r:embed="rId3">
            <a:alphaModFix/>
          </a:blip>
          <a:srcRect b="6611" l="13472" r="15129" t="0"/>
          <a:stretch/>
        </p:blipFill>
        <p:spPr>
          <a:xfrm>
            <a:off x="1374400" y="478975"/>
            <a:ext cx="6528274" cy="4803200"/>
          </a:xfrm>
          <a:prstGeom prst="rect">
            <a:avLst/>
          </a:prstGeom>
          <a:noFill/>
          <a:ln>
            <a:noFill/>
          </a:ln>
          <a:effectLst>
            <a:outerShdw blurRad="285750" rotWithShape="0" algn="bl" dir="3120000" dist="133350">
              <a:srgbClr val="000000">
                <a:alpha val="34000"/>
              </a:srgbClr>
            </a:outerShdw>
          </a:effectLst>
        </p:spPr>
      </p:pic>
      <p:sp>
        <p:nvSpPr>
          <p:cNvPr id="2110" name="Google Shape;2110;p111"/>
          <p:cNvSpPr txBox="1"/>
          <p:nvPr>
            <p:ph idx="1" type="subTitle"/>
          </p:nvPr>
        </p:nvSpPr>
        <p:spPr>
          <a:xfrm>
            <a:off x="1822100" y="1206200"/>
            <a:ext cx="6288900" cy="2926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These units introduce the basics of assessing </a:t>
            </a:r>
            <a:br>
              <a:rPr lang="en" sz="1600">
                <a:solidFill>
                  <a:schemeClr val="dk1"/>
                </a:solidFill>
                <a:latin typeface="Roboto Medium"/>
                <a:ea typeface="Roboto Medium"/>
                <a:cs typeface="Roboto Medium"/>
                <a:sym typeface="Roboto Medium"/>
              </a:rPr>
            </a:br>
            <a:r>
              <a:rPr lang="en" sz="1600">
                <a:solidFill>
                  <a:schemeClr val="dk1"/>
                </a:solidFill>
                <a:latin typeface="Roboto Medium"/>
                <a:ea typeface="Roboto Medium"/>
                <a:cs typeface="Roboto Medium"/>
                <a:sym typeface="Roboto Medium"/>
              </a:rPr>
              <a:t>a network's security with penetration testing.</a:t>
            </a:r>
            <a:endParaRPr sz="1600">
              <a:solidFill>
                <a:schemeClr val="dk1"/>
              </a:solidFill>
              <a:latin typeface="Roboto Medium"/>
              <a:ea typeface="Roboto Medium"/>
              <a:cs typeface="Roboto Medium"/>
              <a:sym typeface="Roboto Medium"/>
            </a:endParaRPr>
          </a:p>
          <a:p>
            <a:pPr indent="0" lvl="0" marL="0" rtl="0" algn="l">
              <a:spcBef>
                <a:spcPts val="800"/>
              </a:spcBef>
              <a:spcAft>
                <a:spcPts val="0"/>
              </a:spcAft>
              <a:buNone/>
            </a:pPr>
            <a:r>
              <a:rPr b="1" lang="en" sz="1600">
                <a:solidFill>
                  <a:srgbClr val="365C8B"/>
                </a:solidFill>
              </a:rPr>
              <a:t>Job Context</a:t>
            </a:r>
            <a:r>
              <a:rPr b="1" lang="en" sz="1600">
                <a:solidFill>
                  <a:srgbClr val="B45F06"/>
                </a:solidFill>
              </a:rPr>
              <a:t> </a:t>
            </a:r>
            <a:endParaRPr b="1" sz="1600">
              <a:solidFill>
                <a:srgbClr val="B45F06"/>
              </a:solidFill>
            </a:endParaRPr>
          </a:p>
          <a:p>
            <a:pPr indent="0" lvl="0" marL="0" rtl="0" algn="l">
              <a:spcBef>
                <a:spcPts val="0"/>
              </a:spcBef>
              <a:spcAft>
                <a:spcPts val="0"/>
              </a:spcAft>
              <a:buNone/>
            </a:pPr>
            <a:r>
              <a:rPr lang="en" sz="1600">
                <a:solidFill>
                  <a:schemeClr val="dk1"/>
                </a:solidFill>
              </a:rPr>
              <a:t>These skills are relevant to penetration testers, but knowledge of attack methodologies is also useful </a:t>
            </a:r>
            <a:br>
              <a:rPr lang="en" sz="1600">
                <a:solidFill>
                  <a:schemeClr val="dk1"/>
                </a:solidFill>
              </a:rPr>
            </a:br>
            <a:r>
              <a:rPr lang="en" sz="1600">
                <a:solidFill>
                  <a:schemeClr val="dk1"/>
                </a:solidFill>
              </a:rPr>
              <a:t>for SOC analysts and network forensics roles.</a:t>
            </a:r>
            <a:endParaRPr sz="1600">
              <a:solidFill>
                <a:schemeClr val="dk1"/>
              </a:solidFill>
              <a:latin typeface="Roboto Medium"/>
              <a:ea typeface="Roboto Medium"/>
              <a:cs typeface="Roboto Medium"/>
              <a:sym typeface="Roboto Medium"/>
            </a:endParaRPr>
          </a:p>
        </p:txBody>
      </p:sp>
      <p:sp>
        <p:nvSpPr>
          <p:cNvPr id="2111" name="Google Shape;2111;p111"/>
          <p:cNvSpPr txBox="1"/>
          <p:nvPr/>
        </p:nvSpPr>
        <p:spPr>
          <a:xfrm>
            <a:off x="2185175" y="793775"/>
            <a:ext cx="59973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Module:</a:t>
            </a:r>
            <a:r>
              <a:rPr lang="en" sz="2000">
                <a:latin typeface="Roboto Medium"/>
                <a:ea typeface="Roboto Medium"/>
                <a:cs typeface="Roboto Medium"/>
                <a:sym typeface="Roboto Medium"/>
              </a:rPr>
              <a:t> </a:t>
            </a:r>
            <a:r>
              <a:rPr b="1" lang="en" sz="2000">
                <a:latin typeface="Roboto"/>
                <a:ea typeface="Roboto"/>
                <a:cs typeface="Roboto"/>
                <a:sym typeface="Roboto"/>
              </a:rPr>
              <a:t>Offensive Security</a:t>
            </a:r>
            <a:endParaRPr sz="2000"/>
          </a:p>
        </p:txBody>
      </p:sp>
      <p:sp>
        <p:nvSpPr>
          <p:cNvPr id="2112" name="Google Shape;2112;p111"/>
          <p:cNvSpPr/>
          <p:nvPr/>
        </p:nvSpPr>
        <p:spPr>
          <a:xfrm>
            <a:off x="9162600" y="3825750"/>
            <a:ext cx="947400" cy="131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